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0"/>
  </p:notesMasterIdLst>
  <p:sldIdLst>
    <p:sldId id="256" r:id="rId2"/>
    <p:sldId id="509" r:id="rId3"/>
    <p:sldId id="510" r:id="rId4"/>
    <p:sldId id="515" r:id="rId5"/>
    <p:sldId id="526" r:id="rId6"/>
    <p:sldId id="524" r:id="rId7"/>
    <p:sldId id="519" r:id="rId8"/>
    <p:sldId id="521" r:id="rId9"/>
    <p:sldId id="525" r:id="rId10"/>
    <p:sldId id="511" r:id="rId11"/>
    <p:sldId id="512" r:id="rId12"/>
    <p:sldId id="513" r:id="rId13"/>
    <p:sldId id="514" r:id="rId14"/>
    <p:sldId id="530" r:id="rId15"/>
    <p:sldId id="531" r:id="rId16"/>
    <p:sldId id="523" r:id="rId17"/>
    <p:sldId id="528" r:id="rId18"/>
    <p:sldId id="529" r:id="rId19"/>
    <p:sldId id="532" r:id="rId20"/>
    <p:sldId id="535" r:id="rId21"/>
    <p:sldId id="534" r:id="rId22"/>
    <p:sldId id="536" r:id="rId23"/>
    <p:sldId id="542" r:id="rId24"/>
    <p:sldId id="543" r:id="rId25"/>
    <p:sldId id="544" r:id="rId26"/>
    <p:sldId id="545" r:id="rId27"/>
    <p:sldId id="546" r:id="rId28"/>
    <p:sldId id="548" r:id="rId29"/>
    <p:sldId id="549" r:id="rId30"/>
    <p:sldId id="550" r:id="rId31"/>
    <p:sldId id="551" r:id="rId32"/>
    <p:sldId id="541" r:id="rId33"/>
    <p:sldId id="553" r:id="rId34"/>
    <p:sldId id="561" r:id="rId35"/>
    <p:sldId id="654" r:id="rId36"/>
    <p:sldId id="653" r:id="rId37"/>
    <p:sldId id="562" r:id="rId38"/>
    <p:sldId id="580" r:id="rId39"/>
    <p:sldId id="630" r:id="rId40"/>
    <p:sldId id="627" r:id="rId41"/>
    <p:sldId id="567" r:id="rId42"/>
    <p:sldId id="631" r:id="rId43"/>
    <p:sldId id="610" r:id="rId44"/>
    <p:sldId id="635" r:id="rId45"/>
    <p:sldId id="636" r:id="rId46"/>
    <p:sldId id="629" r:id="rId47"/>
    <p:sldId id="565" r:id="rId48"/>
    <p:sldId id="611" r:id="rId49"/>
    <p:sldId id="582" r:id="rId50"/>
    <p:sldId id="652" r:id="rId51"/>
    <p:sldId id="602" r:id="rId52"/>
    <p:sldId id="587" r:id="rId53"/>
    <p:sldId id="603" r:id="rId54"/>
    <p:sldId id="633" r:id="rId55"/>
    <p:sldId id="583" r:id="rId56"/>
    <p:sldId id="620" r:id="rId57"/>
    <p:sldId id="563" r:id="rId58"/>
    <p:sldId id="621" r:id="rId59"/>
    <p:sldId id="651" r:id="rId60"/>
    <p:sldId id="626" r:id="rId61"/>
    <p:sldId id="625" r:id="rId62"/>
    <p:sldId id="564" r:id="rId63"/>
    <p:sldId id="632" r:id="rId64"/>
    <p:sldId id="577" r:id="rId65"/>
    <p:sldId id="634" r:id="rId66"/>
    <p:sldId id="566" r:id="rId67"/>
    <p:sldId id="569" r:id="rId68"/>
    <p:sldId id="579" r:id="rId69"/>
    <p:sldId id="618" r:id="rId70"/>
    <p:sldId id="570" r:id="rId71"/>
    <p:sldId id="586" r:id="rId72"/>
    <p:sldId id="591" r:id="rId73"/>
    <p:sldId id="571" r:id="rId74"/>
    <p:sldId id="617" r:id="rId75"/>
    <p:sldId id="616" r:id="rId76"/>
    <p:sldId id="592" r:id="rId77"/>
    <p:sldId id="614" r:id="rId78"/>
    <p:sldId id="594" r:id="rId79"/>
    <p:sldId id="613" r:id="rId80"/>
    <p:sldId id="593" r:id="rId81"/>
    <p:sldId id="595" r:id="rId82"/>
    <p:sldId id="584" r:id="rId83"/>
    <p:sldId id="585" r:id="rId84"/>
    <p:sldId id="596" r:id="rId85"/>
    <p:sldId id="637" r:id="rId86"/>
    <p:sldId id="638" r:id="rId87"/>
    <p:sldId id="640" r:id="rId88"/>
    <p:sldId id="639" r:id="rId89"/>
    <p:sldId id="641" r:id="rId90"/>
    <p:sldId id="642" r:id="rId91"/>
    <p:sldId id="554" r:id="rId92"/>
    <p:sldId id="649" r:id="rId93"/>
    <p:sldId id="578" r:id="rId94"/>
    <p:sldId id="650" r:id="rId95"/>
    <p:sldId id="599" r:id="rId96"/>
    <p:sldId id="598" r:id="rId97"/>
    <p:sldId id="600" r:id="rId98"/>
    <p:sldId id="601" r:id="rId99"/>
    <p:sldId id="646" r:id="rId100"/>
    <p:sldId id="575" r:id="rId101"/>
    <p:sldId id="605" r:id="rId102"/>
    <p:sldId id="606" r:id="rId103"/>
    <p:sldId id="609" r:id="rId104"/>
    <p:sldId id="608" r:id="rId105"/>
    <p:sldId id="607" r:id="rId106"/>
    <p:sldId id="619" r:id="rId107"/>
    <p:sldId id="573" r:id="rId108"/>
    <p:sldId id="572" r:id="rId109"/>
    <p:sldId id="645" r:id="rId110"/>
    <p:sldId id="643" r:id="rId111"/>
    <p:sldId id="644" r:id="rId112"/>
    <p:sldId id="574" r:id="rId113"/>
    <p:sldId id="555" r:id="rId114"/>
    <p:sldId id="556" r:id="rId115"/>
    <p:sldId id="557" r:id="rId116"/>
    <p:sldId id="558" r:id="rId117"/>
    <p:sldId id="559" r:id="rId118"/>
    <p:sldId id="560" r:id="rId119"/>
    <p:sldId id="576" r:id="rId120"/>
    <p:sldId id="568" r:id="rId121"/>
    <p:sldId id="623" r:id="rId122"/>
    <p:sldId id="291" r:id="rId123"/>
    <p:sldId id="552" r:id="rId124"/>
    <p:sldId id="265" r:id="rId125"/>
    <p:sldId id="283" r:id="rId126"/>
    <p:sldId id="266" r:id="rId127"/>
    <p:sldId id="286" r:id="rId128"/>
    <p:sldId id="267" r:id="rId129"/>
    <p:sldId id="527" r:id="rId130"/>
    <p:sldId id="269" r:id="rId131"/>
    <p:sldId id="270" r:id="rId132"/>
    <p:sldId id="287" r:id="rId133"/>
    <p:sldId id="271" r:id="rId134"/>
    <p:sldId id="272" r:id="rId135"/>
    <p:sldId id="273" r:id="rId136"/>
    <p:sldId id="274" r:id="rId137"/>
    <p:sldId id="275" r:id="rId138"/>
    <p:sldId id="276"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164"/>
    <a:srgbClr val="A9D4B8"/>
    <a:srgbClr val="49AD98"/>
    <a:srgbClr val="73907F"/>
    <a:srgbClr val="3FB8B5"/>
    <a:srgbClr val="D9D9D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798"/>
    <p:restoredTop sz="94580"/>
  </p:normalViewPr>
  <p:slideViewPr>
    <p:cSldViewPr snapToGrid="0" snapToObjects="1">
      <p:cViewPr varScale="1">
        <p:scale>
          <a:sx n="72" d="100"/>
          <a:sy n="72" d="100"/>
        </p:scale>
        <p:origin x="216" y="203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D5DFE-1ED6-7D49-BE40-14700FF8B319}" type="datetimeFigureOut">
              <a:rPr lang="fr-FR" smtClean="0"/>
              <a:t>17/06/2021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130B3-77E5-914A-B944-9C037D79B926}" type="slidenum">
              <a:rPr lang="fr-FR" smtClean="0"/>
              <a:t>‹N°›</a:t>
            </a:fld>
            <a:endParaRPr lang="fr-FR"/>
          </a:p>
        </p:txBody>
      </p:sp>
    </p:spTree>
    <p:extLst>
      <p:ext uri="{BB962C8B-B14F-4D97-AF65-F5344CB8AC3E}">
        <p14:creationId xmlns:p14="http://schemas.microsoft.com/office/powerpoint/2010/main" val="188841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2</a:t>
            </a:fld>
            <a:endParaRPr lang="fr-FR"/>
          </a:p>
        </p:txBody>
      </p:sp>
    </p:spTree>
    <p:extLst>
      <p:ext uri="{BB962C8B-B14F-4D97-AF65-F5344CB8AC3E}">
        <p14:creationId xmlns:p14="http://schemas.microsoft.com/office/powerpoint/2010/main" val="110625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4</a:t>
            </a:fld>
            <a:endParaRPr lang="fr-FR"/>
          </a:p>
        </p:txBody>
      </p:sp>
    </p:spTree>
    <p:extLst>
      <p:ext uri="{BB962C8B-B14F-4D97-AF65-F5344CB8AC3E}">
        <p14:creationId xmlns:p14="http://schemas.microsoft.com/office/powerpoint/2010/main" val="330651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63</a:t>
            </a:fld>
            <a:endParaRPr lang="fr-FR"/>
          </a:p>
        </p:txBody>
      </p:sp>
    </p:spTree>
    <p:extLst>
      <p:ext uri="{BB962C8B-B14F-4D97-AF65-F5344CB8AC3E}">
        <p14:creationId xmlns:p14="http://schemas.microsoft.com/office/powerpoint/2010/main" val="71332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121</a:t>
            </a:fld>
            <a:endParaRPr lang="fr-FR"/>
          </a:p>
        </p:txBody>
      </p:sp>
    </p:spTree>
    <p:extLst>
      <p:ext uri="{BB962C8B-B14F-4D97-AF65-F5344CB8AC3E}">
        <p14:creationId xmlns:p14="http://schemas.microsoft.com/office/powerpoint/2010/main" val="239214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122</a:t>
            </a:fld>
            <a:endParaRPr lang="fr-FR"/>
          </a:p>
        </p:txBody>
      </p:sp>
    </p:spTree>
    <p:extLst>
      <p:ext uri="{BB962C8B-B14F-4D97-AF65-F5344CB8AC3E}">
        <p14:creationId xmlns:p14="http://schemas.microsoft.com/office/powerpoint/2010/main" val="77578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124</a:t>
            </a:fld>
            <a:endParaRPr lang="fr-FR"/>
          </a:p>
        </p:txBody>
      </p:sp>
    </p:spTree>
    <p:extLst>
      <p:ext uri="{BB962C8B-B14F-4D97-AF65-F5344CB8AC3E}">
        <p14:creationId xmlns:p14="http://schemas.microsoft.com/office/powerpoint/2010/main" val="285691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133</a:t>
            </a:fld>
            <a:endParaRPr lang="fr-FR"/>
          </a:p>
        </p:txBody>
      </p:sp>
    </p:spTree>
    <p:extLst>
      <p:ext uri="{BB962C8B-B14F-4D97-AF65-F5344CB8AC3E}">
        <p14:creationId xmlns:p14="http://schemas.microsoft.com/office/powerpoint/2010/main" val="275460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F130B3-77E5-914A-B944-9C037D79B926}" type="slidenum">
              <a:rPr lang="fr-FR" smtClean="0"/>
              <a:t>136</a:t>
            </a:fld>
            <a:endParaRPr lang="fr-FR"/>
          </a:p>
        </p:txBody>
      </p:sp>
    </p:spTree>
    <p:extLst>
      <p:ext uri="{BB962C8B-B14F-4D97-AF65-F5344CB8AC3E}">
        <p14:creationId xmlns:p14="http://schemas.microsoft.com/office/powerpoint/2010/main" val="263346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6/17/21</a:t>
            </a:fld>
            <a:endParaRPr lang="en-US" dirty="0"/>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53052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9CF3951-849D-1941-99EF-98D3F7081A26}" type="datetimeFigureOut">
              <a:rPr lang="fr-FR" smtClean="0"/>
              <a:t>17/06/2021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AA82BE-1C7B-C146-B13D-69359B5C6341}" type="slidenum">
              <a:rPr lang="fr-FR" smtClean="0"/>
              <a:t>‹N°›</a:t>
            </a:fld>
            <a:endParaRPr lang="fr-FR"/>
          </a:p>
        </p:txBody>
      </p:sp>
      <p:pic>
        <p:nvPicPr>
          <p:cNvPr id="8" name="Graphique 7" descr="Covid-19 avec un remplissage uni">
            <a:extLst>
              <a:ext uri="{FF2B5EF4-FFF2-40B4-BE49-F238E27FC236}">
                <a16:creationId xmlns:a16="http://schemas.microsoft.com/office/drawing/2014/main" id="{70E70749-B026-C140-A944-5F112C0AA3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109862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9CF3951-849D-1941-99EF-98D3F7081A26}" type="datetimeFigureOut">
              <a:rPr lang="fr-FR" smtClean="0"/>
              <a:t>17/06/2021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AA82BE-1C7B-C146-B13D-69359B5C6341}" type="slidenum">
              <a:rPr lang="fr-FR" smtClean="0"/>
              <a:t>‹N°›</a:t>
            </a:fld>
            <a:endParaRPr lang="fr-FR"/>
          </a:p>
        </p:txBody>
      </p:sp>
      <p:pic>
        <p:nvPicPr>
          <p:cNvPr id="8" name="Graphique 7" descr="Covid-19 avec un remplissage uni">
            <a:extLst>
              <a:ext uri="{FF2B5EF4-FFF2-40B4-BE49-F238E27FC236}">
                <a16:creationId xmlns:a16="http://schemas.microsoft.com/office/drawing/2014/main" id="{2FE7F80B-42F4-C741-A429-F316A0D8C9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26068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9CF3951-849D-1941-99EF-98D3F7081A26}" type="datetimeFigureOut">
              <a:rPr lang="fr-FR" smtClean="0"/>
              <a:t>17/06/2021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AA82BE-1C7B-C146-B13D-69359B5C6341}" type="slidenum">
              <a:rPr lang="fr-FR" smtClean="0"/>
              <a:t>‹N°›</a:t>
            </a:fld>
            <a:endParaRPr lang="fr-FR"/>
          </a:p>
        </p:txBody>
      </p:sp>
      <p:pic>
        <p:nvPicPr>
          <p:cNvPr id="8" name="Graphique 7" descr="Covid-19 avec un remplissage uni">
            <a:extLst>
              <a:ext uri="{FF2B5EF4-FFF2-40B4-BE49-F238E27FC236}">
                <a16:creationId xmlns:a16="http://schemas.microsoft.com/office/drawing/2014/main" id="{F871EA28-A942-1D41-AF03-A77BE15B77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57884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9CF3951-849D-1941-99EF-98D3F7081A26}" type="datetimeFigureOut">
              <a:rPr lang="fr-FR" smtClean="0"/>
              <a:t>17/06/2021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AA82BE-1C7B-C146-B13D-69359B5C6341}" type="slidenum">
              <a:rPr lang="fr-FR" smtClean="0"/>
              <a:t>‹N°›</a:t>
            </a:fld>
            <a:endParaRPr lang="fr-FR"/>
          </a:p>
        </p:txBody>
      </p:sp>
      <p:pic>
        <p:nvPicPr>
          <p:cNvPr id="8" name="Graphique 7" descr="Covid-19 avec un remplissage uni">
            <a:extLst>
              <a:ext uri="{FF2B5EF4-FFF2-40B4-BE49-F238E27FC236}">
                <a16:creationId xmlns:a16="http://schemas.microsoft.com/office/drawing/2014/main" id="{9E08E6FA-6652-3440-B6E8-0B99E1ABC2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39670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9CF3951-849D-1941-99EF-98D3F7081A26}" type="datetimeFigureOut">
              <a:rPr lang="fr-FR" smtClean="0"/>
              <a:t>17/06/2021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3AA82BE-1C7B-C146-B13D-69359B5C6341}" type="slidenum">
              <a:rPr lang="fr-FR" smtClean="0"/>
              <a:t>‹N°›</a:t>
            </a:fld>
            <a:endParaRPr lang="fr-FR"/>
          </a:p>
        </p:txBody>
      </p:sp>
      <p:pic>
        <p:nvPicPr>
          <p:cNvPr id="9" name="Graphique 8" descr="Covid-19 avec un remplissage uni">
            <a:extLst>
              <a:ext uri="{FF2B5EF4-FFF2-40B4-BE49-F238E27FC236}">
                <a16:creationId xmlns:a16="http://schemas.microsoft.com/office/drawing/2014/main" id="{EA5EDF36-C72B-6A45-9269-F25B70C092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238546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9CF3951-849D-1941-99EF-98D3F7081A26}" type="datetimeFigureOut">
              <a:rPr lang="fr-FR" smtClean="0"/>
              <a:t>17/06/2021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3AA82BE-1C7B-C146-B13D-69359B5C6341}" type="slidenum">
              <a:rPr lang="fr-FR" smtClean="0"/>
              <a:t>‹N°›</a:t>
            </a:fld>
            <a:endParaRPr lang="fr-FR"/>
          </a:p>
        </p:txBody>
      </p:sp>
      <p:pic>
        <p:nvPicPr>
          <p:cNvPr id="11" name="Graphique 10" descr="Covid-19 avec un remplissage uni">
            <a:extLst>
              <a:ext uri="{FF2B5EF4-FFF2-40B4-BE49-F238E27FC236}">
                <a16:creationId xmlns:a16="http://schemas.microsoft.com/office/drawing/2014/main" id="{08D84C72-2A58-8744-BE18-3D9661F3E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7147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9CF3951-849D-1941-99EF-98D3F7081A26}" type="datetimeFigureOut">
              <a:rPr lang="fr-FR" smtClean="0"/>
              <a:t>17/06/2021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3AA82BE-1C7B-C146-B13D-69359B5C6341}" type="slidenum">
              <a:rPr lang="fr-FR" smtClean="0"/>
              <a:t>‹N°›</a:t>
            </a:fld>
            <a:endParaRPr lang="fr-FR"/>
          </a:p>
        </p:txBody>
      </p:sp>
      <p:pic>
        <p:nvPicPr>
          <p:cNvPr id="7" name="Graphique 6" descr="Covid-19 avec un remplissage uni">
            <a:extLst>
              <a:ext uri="{FF2B5EF4-FFF2-40B4-BE49-F238E27FC236}">
                <a16:creationId xmlns:a16="http://schemas.microsoft.com/office/drawing/2014/main" id="{BA709008-2B2D-EA45-8015-52228A6283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39995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F3951-849D-1941-99EF-98D3F7081A26}" type="datetimeFigureOut">
              <a:rPr lang="fr-FR" smtClean="0"/>
              <a:t>17/06/2021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3AA82BE-1C7B-C146-B13D-69359B5C6341}" type="slidenum">
              <a:rPr lang="fr-FR" smtClean="0"/>
              <a:t>‹N°›</a:t>
            </a:fld>
            <a:endParaRPr lang="fr-FR"/>
          </a:p>
        </p:txBody>
      </p:sp>
      <p:pic>
        <p:nvPicPr>
          <p:cNvPr id="6" name="Graphique 5" descr="Covid-19 avec un remplissage uni">
            <a:extLst>
              <a:ext uri="{FF2B5EF4-FFF2-40B4-BE49-F238E27FC236}">
                <a16:creationId xmlns:a16="http://schemas.microsoft.com/office/drawing/2014/main" id="{2139B86D-BF5B-7A42-A46C-B301E522A6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3447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9CF3951-849D-1941-99EF-98D3F7081A26}" type="datetimeFigureOut">
              <a:rPr lang="fr-FR" smtClean="0"/>
              <a:t>17/06/2021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3AA82BE-1C7B-C146-B13D-69359B5C6341}" type="slidenum">
              <a:rPr lang="fr-FR" smtClean="0"/>
              <a:t>‹N°›</a:t>
            </a:fld>
            <a:endParaRPr lang="fr-FR"/>
          </a:p>
        </p:txBody>
      </p:sp>
      <p:pic>
        <p:nvPicPr>
          <p:cNvPr id="9" name="Graphique 8" descr="Covid-19 avec un remplissage uni">
            <a:extLst>
              <a:ext uri="{FF2B5EF4-FFF2-40B4-BE49-F238E27FC236}">
                <a16:creationId xmlns:a16="http://schemas.microsoft.com/office/drawing/2014/main" id="{52F2AFAC-974E-0944-8773-3D87167C55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318717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9CF3951-849D-1941-99EF-98D3F7081A26}" type="datetimeFigureOut">
              <a:rPr lang="fr-FR" smtClean="0"/>
              <a:t>17/06/2021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3AA82BE-1C7B-C146-B13D-69359B5C6341}" type="slidenum">
              <a:rPr lang="fr-FR" smtClean="0"/>
              <a:t>‹N°›</a:t>
            </a:fld>
            <a:endParaRPr lang="fr-FR"/>
          </a:p>
        </p:txBody>
      </p:sp>
      <p:pic>
        <p:nvPicPr>
          <p:cNvPr id="9" name="Graphique 8" descr="Covid-19 avec un remplissage uni">
            <a:extLst>
              <a:ext uri="{FF2B5EF4-FFF2-40B4-BE49-F238E27FC236}">
                <a16:creationId xmlns:a16="http://schemas.microsoft.com/office/drawing/2014/main" id="{421A7F70-615F-B943-8722-19C6F6352C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35064">
            <a:off x="-13352" y="-108649"/>
            <a:ext cx="1946808" cy="1946808"/>
          </a:xfrm>
          <a:prstGeom prst="rect">
            <a:avLst/>
          </a:prstGeom>
        </p:spPr>
      </p:pic>
    </p:spTree>
    <p:extLst>
      <p:ext uri="{BB962C8B-B14F-4D97-AF65-F5344CB8AC3E}">
        <p14:creationId xmlns:p14="http://schemas.microsoft.com/office/powerpoint/2010/main" val="2812815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solidFill>
                  <a:schemeClr val="bg2">
                    <a:lumMod val="50000"/>
                  </a:schemeClr>
                </a:solidFill>
              </a:rPr>
              <a:t>22.01.2021 </a:t>
            </a:r>
            <a:r>
              <a:rPr lang="fr-FR"/>
              <a:t> </a:t>
            </a:r>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A82BE-1C7B-C146-B13D-69359B5C6341}" type="slidenum">
              <a:rPr lang="fr-FR" smtClean="0"/>
              <a:pPr/>
              <a:t>‹N°›</a:t>
            </a:fld>
            <a:endParaRPr lang="fr-FR" dirty="0"/>
          </a:p>
        </p:txBody>
      </p:sp>
    </p:spTree>
    <p:extLst>
      <p:ext uri="{BB962C8B-B14F-4D97-AF65-F5344CB8AC3E}">
        <p14:creationId xmlns:p14="http://schemas.microsoft.com/office/powerpoint/2010/main" val="2521761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gouverneurbw.be/" TargetMode="Externa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1.svg"/><Relationship Id="rId11" Type="http://schemas.openxmlformats.org/officeDocument/2006/relationships/image" Target="../media/image9.svg"/><Relationship Id="rId5" Type="http://schemas.openxmlformats.org/officeDocument/2006/relationships/image" Target="../media/image130.png"/><Relationship Id="rId10" Type="http://schemas.openxmlformats.org/officeDocument/2006/relationships/image" Target="../media/image8.png"/><Relationship Id="rId4" Type="http://schemas.openxmlformats.org/officeDocument/2006/relationships/hyperlink" Target="http://www.crisebw.be/" TargetMode="External"/><Relationship Id="rId9" Type="http://schemas.openxmlformats.org/officeDocument/2006/relationships/image" Target="../media/image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125.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svg"/><Relationship Id="rId4" Type="http://schemas.openxmlformats.org/officeDocument/2006/relationships/image" Target="../media/image134.png"/></Relationships>
</file>

<file path=ppt/slides/_rels/slide126.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7.svg"/><Relationship Id="rId4" Type="http://schemas.openxmlformats.org/officeDocument/2006/relationships/image" Target="../media/image136.png"/></Relationships>
</file>

<file path=ppt/slides/_rels/slide127.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7.svg"/><Relationship Id="rId4" Type="http://schemas.openxmlformats.org/officeDocument/2006/relationships/image" Target="../media/image136.png"/></Relationships>
</file>

<file path=ppt/slides/_rels/slide128.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9.svg"/><Relationship Id="rId4" Type="http://schemas.openxmlformats.org/officeDocument/2006/relationships/image" Target="../media/image138.png"/></Relationships>
</file>

<file path=ppt/slides/_rels/slide129.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9.svg"/><Relationship Id="rId4" Type="http://schemas.openxmlformats.org/officeDocument/2006/relationships/image" Target="../media/image138.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41.svg"/><Relationship Id="rId4" Type="http://schemas.openxmlformats.org/officeDocument/2006/relationships/image" Target="../media/image14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45.sv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s>
</file>

<file path=ppt/slides/_rels/slide132.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45.sv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33.svg"/></Relationships>
</file>

<file path=ppt/slides/_rels/slide134.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49.svg"/><Relationship Id="rId4" Type="http://schemas.openxmlformats.org/officeDocument/2006/relationships/image" Target="../media/image148.png"/></Relationships>
</file>

<file path=ppt/slides/_rels/slide135.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51.svg"/><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hyperlink" Target="http://www.gouverneurbw.be/" TargetMode="External"/><Relationship Id="rId7" Type="http://schemas.openxmlformats.org/officeDocument/2006/relationships/image" Target="../media/image1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hyperlink" Target="http://www.crisebw.be/"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svg"/><Relationship Id="rId4" Type="http://schemas.openxmlformats.org/officeDocument/2006/relationships/image" Target="../media/image156.png"/></Relationships>
</file>

<file path=ppt/slides/_rels/slide138.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0A0DE1B-9B8D-5740-8569-D4AC5323D33A}"/>
              </a:ext>
            </a:extLst>
          </p:cNvPr>
          <p:cNvSpPr>
            <a:spLocks noGrp="1"/>
          </p:cNvSpPr>
          <p:nvPr>
            <p:ph type="subTitle" idx="1"/>
          </p:nvPr>
        </p:nvSpPr>
        <p:spPr>
          <a:xfrm>
            <a:off x="5299661" y="4583555"/>
            <a:ext cx="2779776" cy="352568"/>
          </a:xfrm>
        </p:spPr>
        <p:txBody>
          <a:bodyPr>
            <a:normAutofit fontScale="92500" lnSpcReduction="20000"/>
          </a:bodyPr>
          <a:lstStyle/>
          <a:p>
            <a:endParaRPr lang="fr-FR" dirty="0">
              <a:solidFill>
                <a:schemeClr val="bg2">
                  <a:lumMod val="50000"/>
                </a:schemeClr>
              </a:solidFill>
            </a:endParaRPr>
          </a:p>
          <a:p>
            <a:endParaRPr lang="fr-FR" dirty="0"/>
          </a:p>
          <a:p>
            <a:endParaRPr lang="fr-FR" dirty="0"/>
          </a:p>
        </p:txBody>
      </p:sp>
      <p:pic>
        <p:nvPicPr>
          <p:cNvPr id="14" name="Graphique 13" descr="Covid-19 avec un remplissage uni">
            <a:extLst>
              <a:ext uri="{FF2B5EF4-FFF2-40B4-BE49-F238E27FC236}">
                <a16:creationId xmlns:a16="http://schemas.microsoft.com/office/drawing/2014/main" id="{A18C8B24-87E4-2A45-81CA-0D379704AB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535064">
            <a:off x="2837111" y="748885"/>
            <a:ext cx="2718197" cy="2718197"/>
          </a:xfrm>
          <a:prstGeom prst="rect">
            <a:avLst/>
          </a:prstGeom>
        </p:spPr>
      </p:pic>
      <p:sp>
        <p:nvSpPr>
          <p:cNvPr id="11" name="Sous-titre 2">
            <a:extLst>
              <a:ext uri="{FF2B5EF4-FFF2-40B4-BE49-F238E27FC236}">
                <a16:creationId xmlns:a16="http://schemas.microsoft.com/office/drawing/2014/main" id="{086EE454-535E-DE42-BEC3-426212AB8679}"/>
              </a:ext>
            </a:extLst>
          </p:cNvPr>
          <p:cNvSpPr txBox="1">
            <a:spLocks/>
          </p:cNvSpPr>
          <p:nvPr/>
        </p:nvSpPr>
        <p:spPr>
          <a:xfrm>
            <a:off x="4444443" y="125987"/>
            <a:ext cx="3806904" cy="352568"/>
          </a:xfrm>
          <a:prstGeom prst="rect">
            <a:avLst/>
          </a:prstGeom>
        </p:spPr>
        <p:txBody>
          <a:bodyPr vert="horz" lIns="68580" tIns="34290" rIns="68580" bIns="3429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800" dirty="0">
                <a:solidFill>
                  <a:schemeClr val="bg2">
                    <a:lumMod val="50000"/>
                  </a:schemeClr>
                </a:solidFill>
              </a:rPr>
              <a:t>Services Fédéraux du Gouverneur du Brabant wallon </a:t>
            </a:r>
          </a:p>
        </p:txBody>
      </p:sp>
      <p:pic>
        <p:nvPicPr>
          <p:cNvPr id="6" name="Image 5">
            <a:extLst>
              <a:ext uri="{FF2B5EF4-FFF2-40B4-BE49-F238E27FC236}">
                <a16:creationId xmlns:a16="http://schemas.microsoft.com/office/drawing/2014/main" id="{D174D01B-32A3-4C45-84D9-5C8515CAB8CA}"/>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33336" y="399259"/>
            <a:ext cx="232097" cy="273055"/>
          </a:xfrm>
          <a:prstGeom prst="rect">
            <a:avLst/>
          </a:prstGeom>
        </p:spPr>
      </p:pic>
      <p:pic>
        <p:nvPicPr>
          <p:cNvPr id="7" name="Image 6">
            <a:extLst>
              <a:ext uri="{FF2B5EF4-FFF2-40B4-BE49-F238E27FC236}">
                <a16:creationId xmlns:a16="http://schemas.microsoft.com/office/drawing/2014/main" id="{F7C1BD05-FAEF-4A44-A3FF-CB7916F9887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47814" y="1059975"/>
            <a:ext cx="232097" cy="273055"/>
          </a:xfrm>
          <a:prstGeom prst="rect">
            <a:avLst/>
          </a:prstGeom>
        </p:spPr>
      </p:pic>
      <p:pic>
        <p:nvPicPr>
          <p:cNvPr id="8" name="Image 7">
            <a:extLst>
              <a:ext uri="{FF2B5EF4-FFF2-40B4-BE49-F238E27FC236}">
                <a16:creationId xmlns:a16="http://schemas.microsoft.com/office/drawing/2014/main" id="{506C0B2E-E0BE-3E4B-B5F9-BD9897AC03D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46680" y="735696"/>
            <a:ext cx="232097" cy="273055"/>
          </a:xfrm>
          <a:prstGeom prst="rect">
            <a:avLst/>
          </a:prstGeom>
        </p:spPr>
      </p:pic>
      <p:pic>
        <p:nvPicPr>
          <p:cNvPr id="21" name="Graphique 20" descr="Covid-19 avec un remplissage uni">
            <a:extLst>
              <a:ext uri="{FF2B5EF4-FFF2-40B4-BE49-F238E27FC236}">
                <a16:creationId xmlns:a16="http://schemas.microsoft.com/office/drawing/2014/main" id="{F123E813-5E71-B845-85AD-28FD93B76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35064">
            <a:off x="7826803" y="5643003"/>
            <a:ext cx="1460106" cy="1460106"/>
          </a:xfrm>
          <a:prstGeom prst="rect">
            <a:avLst/>
          </a:prstGeom>
        </p:spPr>
      </p:pic>
      <p:sp>
        <p:nvSpPr>
          <p:cNvPr id="19" name="Ellipse 18">
            <a:extLst>
              <a:ext uri="{FF2B5EF4-FFF2-40B4-BE49-F238E27FC236}">
                <a16:creationId xmlns:a16="http://schemas.microsoft.com/office/drawing/2014/main" id="{07D9C154-748A-9E44-BFD0-CAB02A77F268}"/>
              </a:ext>
            </a:extLst>
          </p:cNvPr>
          <p:cNvSpPr/>
          <p:nvPr/>
        </p:nvSpPr>
        <p:spPr>
          <a:xfrm>
            <a:off x="8182344" y="5974272"/>
            <a:ext cx="797567" cy="797567"/>
          </a:xfrm>
          <a:prstGeom prst="ellipse">
            <a:avLst/>
          </a:prstGeom>
          <a:solidFill>
            <a:srgbClr val="09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2" name="Image 21">
            <a:extLst>
              <a:ext uri="{FF2B5EF4-FFF2-40B4-BE49-F238E27FC236}">
                <a16:creationId xmlns:a16="http://schemas.microsoft.com/office/drawing/2014/main" id="{E41F8512-BC67-C94C-BC55-E7B568D73A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5165" y="6066927"/>
            <a:ext cx="283380" cy="525444"/>
          </a:xfrm>
          <a:prstGeom prst="rect">
            <a:avLst/>
          </a:prstGeom>
        </p:spPr>
      </p:pic>
      <p:sp>
        <p:nvSpPr>
          <p:cNvPr id="2" name="Titre 1">
            <a:extLst>
              <a:ext uri="{FF2B5EF4-FFF2-40B4-BE49-F238E27FC236}">
                <a16:creationId xmlns:a16="http://schemas.microsoft.com/office/drawing/2014/main" id="{FC4EF1E1-E2CA-4A44-AD12-53C09E7BC4C4}"/>
              </a:ext>
            </a:extLst>
          </p:cNvPr>
          <p:cNvSpPr>
            <a:spLocks noGrp="1"/>
          </p:cNvSpPr>
          <p:nvPr>
            <p:ph type="ctrTitle"/>
          </p:nvPr>
        </p:nvSpPr>
        <p:spPr>
          <a:xfrm>
            <a:off x="4891643" y="535786"/>
            <a:ext cx="3806904" cy="5922955"/>
          </a:xfrm>
        </p:spPr>
        <p:txBody>
          <a:bodyPr>
            <a:normAutofit fontScale="90000"/>
          </a:bodyPr>
          <a:lstStyle/>
          <a:p>
            <a:pPr algn="l"/>
            <a:r>
              <a:rPr lang="fr-BE" sz="4400" b="1" dirty="0">
                <a:solidFill>
                  <a:srgbClr val="097164"/>
                </a:solidFill>
              </a:rPr>
              <a:t>Soutien logistique des Services Fédéraux du Gouverneur du Brabant wallon dans le cadre de la crise covid-19</a:t>
            </a:r>
            <a:br>
              <a:rPr lang="fr-BE" sz="4400" b="1" dirty="0">
                <a:solidFill>
                  <a:srgbClr val="097164"/>
                </a:solidFill>
              </a:rPr>
            </a:br>
            <a:br>
              <a:rPr lang="fr-BE" sz="1400" b="1" dirty="0">
                <a:solidFill>
                  <a:srgbClr val="097164"/>
                </a:solidFill>
              </a:rPr>
            </a:br>
            <a:r>
              <a:rPr lang="fr-BE" sz="1800" b="1" dirty="0">
                <a:solidFill>
                  <a:srgbClr val="097164"/>
                </a:solidFill>
              </a:rPr>
              <a:t>Marc </a:t>
            </a:r>
            <a:r>
              <a:rPr lang="fr-BE" sz="1800" b="1" dirty="0" err="1">
                <a:solidFill>
                  <a:srgbClr val="097164"/>
                </a:solidFill>
              </a:rPr>
              <a:t>Lerchs</a:t>
            </a:r>
            <a:r>
              <a:rPr lang="fr-BE" sz="1800" b="1" dirty="0">
                <a:solidFill>
                  <a:srgbClr val="097164"/>
                </a:solidFill>
              </a:rPr>
              <a:t> – SPF Intérieur</a:t>
            </a:r>
            <a:br>
              <a:rPr lang="fr-BE" sz="1400" b="1" dirty="0">
                <a:solidFill>
                  <a:srgbClr val="097164"/>
                </a:solidFill>
              </a:rPr>
            </a:br>
            <a:r>
              <a:rPr lang="fr-BE" sz="1400" b="1" dirty="0">
                <a:solidFill>
                  <a:srgbClr val="097164"/>
                </a:solidFill>
              </a:rPr>
              <a:t>Services fédéraux du Gouverneur du Brabant wallon</a:t>
            </a:r>
            <a:br>
              <a:rPr lang="fr-FR" b="1" dirty="0">
                <a:solidFill>
                  <a:srgbClr val="097164"/>
                </a:solidFill>
              </a:rPr>
            </a:br>
            <a:endParaRPr lang="fr-FR" b="1" dirty="0">
              <a:solidFill>
                <a:srgbClr val="097164"/>
              </a:solidFill>
            </a:endParaRPr>
          </a:p>
        </p:txBody>
      </p:sp>
      <p:pic>
        <p:nvPicPr>
          <p:cNvPr id="12" name="Image 11" descr="Une image contenant ciel, extérieur, remorque, camion&#10;&#10;Description générée automatiquement">
            <a:extLst>
              <a:ext uri="{FF2B5EF4-FFF2-40B4-BE49-F238E27FC236}">
                <a16:creationId xmlns:a16="http://schemas.microsoft.com/office/drawing/2014/main" id="{D042DFB7-7D51-314F-B27B-57D809CC908C}"/>
              </a:ext>
            </a:extLst>
          </p:cNvPr>
          <p:cNvPicPr>
            <a:picLocks noChangeAspect="1"/>
          </p:cNvPicPr>
          <p:nvPr/>
        </p:nvPicPr>
        <p:blipFill>
          <a:blip r:embed="rId10"/>
          <a:stretch>
            <a:fillRect/>
          </a:stretch>
        </p:blipFill>
        <p:spPr>
          <a:xfrm>
            <a:off x="94141" y="3614016"/>
            <a:ext cx="4511100" cy="2452911"/>
          </a:xfrm>
          <a:prstGeom prst="rect">
            <a:avLst/>
          </a:prstGeom>
        </p:spPr>
      </p:pic>
      <p:pic>
        <p:nvPicPr>
          <p:cNvPr id="20" name="Image 19">
            <a:extLst>
              <a:ext uri="{FF2B5EF4-FFF2-40B4-BE49-F238E27FC236}">
                <a16:creationId xmlns:a16="http://schemas.microsoft.com/office/drawing/2014/main" id="{C350E488-FAF9-3D4E-820E-0F097EAB1FBF}"/>
              </a:ext>
            </a:extLst>
          </p:cNvPr>
          <p:cNvPicPr>
            <a:picLocks noChangeAspect="1"/>
          </p:cNvPicPr>
          <p:nvPr/>
        </p:nvPicPr>
        <p:blipFill>
          <a:blip r:embed="rId11"/>
          <a:stretch>
            <a:fillRect/>
          </a:stretch>
        </p:blipFill>
        <p:spPr>
          <a:xfrm>
            <a:off x="141072" y="105804"/>
            <a:ext cx="4430928" cy="3323196"/>
          </a:xfrm>
          <a:prstGeom prst="rect">
            <a:avLst/>
          </a:prstGeom>
        </p:spPr>
      </p:pic>
    </p:spTree>
    <p:extLst>
      <p:ext uri="{BB962C8B-B14F-4D97-AF65-F5344CB8AC3E}">
        <p14:creationId xmlns:p14="http://schemas.microsoft.com/office/powerpoint/2010/main" val="77450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66A9564-71C0-4B0A-A589-8E5906459A88}"/>
              </a:ext>
            </a:extLst>
          </p:cNvPr>
          <p:cNvSpPr>
            <a:spLocks noGrp="1"/>
          </p:cNvSpPr>
          <p:nvPr>
            <p:ph type="dt" sz="quarter" idx="10"/>
          </p:nvPr>
        </p:nvSpPr>
        <p:spPr/>
        <p:txBody>
          <a:bodyPr/>
          <a:lstStyle/>
          <a:p>
            <a:pPr>
              <a:defRPr/>
            </a:pPr>
            <a:endParaRPr lang="fr-BE" dirty="0"/>
          </a:p>
        </p:txBody>
      </p:sp>
      <p:sp>
        <p:nvSpPr>
          <p:cNvPr id="9221" name="Espace réservé du numéro de diapositive 8">
            <a:extLst>
              <a:ext uri="{FF2B5EF4-FFF2-40B4-BE49-F238E27FC236}">
                <a16:creationId xmlns:a16="http://schemas.microsoft.com/office/drawing/2014/main" id="{85D274A7-8FFE-5345-919D-B472295F63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4268285-AF87-9A4E-ADE5-F85C37A01474}" type="slidenum">
              <a:rPr lang="fr-BE" altLang="fr-FR" sz="1200">
                <a:solidFill>
                  <a:srgbClr val="898989"/>
                </a:solidFill>
                <a:latin typeface="Arial" panose="020B0604020202020204" pitchFamily="34" charset="0"/>
              </a:rPr>
              <a:pPr>
                <a:spcBef>
                  <a:spcPct val="0"/>
                </a:spcBef>
                <a:buFontTx/>
                <a:buNone/>
              </a:pPr>
              <a:t>10</a:t>
            </a:fld>
            <a:endParaRPr lang="fr-BE" altLang="fr-FR" sz="1200">
              <a:solidFill>
                <a:srgbClr val="898989"/>
              </a:solidFill>
              <a:latin typeface="Arial" panose="020B0604020202020204" pitchFamily="34" charset="0"/>
            </a:endParaRPr>
          </a:p>
        </p:txBody>
      </p:sp>
      <p:pic>
        <p:nvPicPr>
          <p:cNvPr id="9222" name="Image 4">
            <a:extLst>
              <a:ext uri="{FF2B5EF4-FFF2-40B4-BE49-F238E27FC236}">
                <a16:creationId xmlns:a16="http://schemas.microsoft.com/office/drawing/2014/main" id="{D805FF54-6B34-B347-9416-900EF1734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9419"/>
            <a:ext cx="9144000" cy="569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CE9C9BCD-4AEE-CE45-B898-F365D09B9237}"/>
              </a:ext>
            </a:extLst>
          </p:cNvPr>
          <p:cNvSpPr txBox="1"/>
          <p:nvPr/>
        </p:nvSpPr>
        <p:spPr>
          <a:xfrm>
            <a:off x="1687597" y="136524"/>
            <a:ext cx="6827753" cy="523220"/>
          </a:xfrm>
          <a:prstGeom prst="rect">
            <a:avLst/>
          </a:prstGeom>
          <a:noFill/>
        </p:spPr>
        <p:txBody>
          <a:bodyPr wrap="square" rtlCol="0">
            <a:spAutoFit/>
          </a:bodyPr>
          <a:lstStyle/>
          <a:p>
            <a:r>
              <a:rPr lang="fr-FR" sz="2800" b="1" dirty="0"/>
              <a:t>CCP – Comité de Coordination Provincial</a:t>
            </a:r>
          </a:p>
        </p:txBody>
      </p:sp>
    </p:spTree>
    <p:extLst>
      <p:ext uri="{BB962C8B-B14F-4D97-AF65-F5344CB8AC3E}">
        <p14:creationId xmlns:p14="http://schemas.microsoft.com/office/powerpoint/2010/main" val="404254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intérieur, plafond&#10;&#10;Description générée automatiquement">
            <a:extLst>
              <a:ext uri="{FF2B5EF4-FFF2-40B4-BE49-F238E27FC236}">
                <a16:creationId xmlns:a16="http://schemas.microsoft.com/office/drawing/2014/main" id="{892AEFE2-C60B-8645-A448-E4BB4C67D4F4}"/>
              </a:ext>
            </a:extLst>
          </p:cNvPr>
          <p:cNvPicPr>
            <a:picLocks noGrp="1" noChangeAspect="1"/>
          </p:cNvPicPr>
          <p:nvPr>
            <p:ph idx="1"/>
          </p:nvPr>
        </p:nvPicPr>
        <p:blipFill rotWithShape="1">
          <a:blip r:embed="rId2"/>
          <a:srcRect b="1639"/>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93279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texte, herbe, extérieur, ciel&#10;&#10;Description générée automatiquement">
            <a:extLst>
              <a:ext uri="{FF2B5EF4-FFF2-40B4-BE49-F238E27FC236}">
                <a16:creationId xmlns:a16="http://schemas.microsoft.com/office/drawing/2014/main" id="{5499B15E-BC86-2D4F-B8DE-53C400C5E378}"/>
              </a:ext>
            </a:extLst>
          </p:cNvPr>
          <p:cNvPicPr>
            <a:picLocks noGrp="1" noChangeAspect="1"/>
          </p:cNvPicPr>
          <p:nvPr>
            <p:ph idx="1"/>
          </p:nvPr>
        </p:nvPicPr>
        <p:blipFill rotWithShape="1">
          <a:blip r:embed="rId2"/>
          <a:srcRect l="18113" r="6887"/>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8330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ancher, intérieur, plafond, plusieurs&#10;&#10;Description générée automatiquement">
            <a:extLst>
              <a:ext uri="{FF2B5EF4-FFF2-40B4-BE49-F238E27FC236}">
                <a16:creationId xmlns:a16="http://schemas.microsoft.com/office/drawing/2014/main" id="{436BFE9F-E3A8-0E4B-BDA4-216C353E0C2D}"/>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05004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ciel, extérieur, route&#10;&#10;Description générée automatiquement">
            <a:extLst>
              <a:ext uri="{FF2B5EF4-FFF2-40B4-BE49-F238E27FC236}">
                <a16:creationId xmlns:a16="http://schemas.microsoft.com/office/drawing/2014/main" id="{029236F7-01AC-1B41-BB10-C6B979859D85}"/>
              </a:ext>
            </a:extLst>
          </p:cNvPr>
          <p:cNvPicPr>
            <a:picLocks noGrp="1" noChangeAspect="1"/>
          </p:cNvPicPr>
          <p:nvPr>
            <p:ph idx="1"/>
          </p:nvPr>
        </p:nvPicPr>
        <p:blipFill rotWithShape="1">
          <a:blip r:embed="rId2"/>
          <a:srcRect l="20046" r="4954"/>
          <a:stretch/>
        </p:blipFill>
        <p:spPr>
          <a:xfrm>
            <a:off x="20" y="-22"/>
            <a:ext cx="9143977" cy="6858022"/>
          </a:xfrm>
          <a:prstGeom prst="rect">
            <a:avLst/>
          </a:prstGeom>
        </p:spPr>
      </p:pic>
      <p:sp>
        <p:nvSpPr>
          <p:cNvPr id="38" name="Rectangle 3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40" name="Rectangle 3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39578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ciel, extérieur, signe&#10;&#10;Description générée automatiquement">
            <a:extLst>
              <a:ext uri="{FF2B5EF4-FFF2-40B4-BE49-F238E27FC236}">
                <a16:creationId xmlns:a16="http://schemas.microsoft.com/office/drawing/2014/main" id="{B2C5E703-B5D4-C949-BE77-812736007039}"/>
              </a:ext>
            </a:extLst>
          </p:cNvPr>
          <p:cNvPicPr>
            <a:picLocks noGrp="1" noChangeAspect="1"/>
          </p:cNvPicPr>
          <p:nvPr>
            <p:ph idx="1"/>
          </p:nvPr>
        </p:nvPicPr>
        <p:blipFill rotWithShape="1">
          <a:blip r:embed="rId2"/>
          <a:srcRect l="1"/>
          <a:stretch/>
        </p:blipFill>
        <p:spPr>
          <a:xfrm>
            <a:off x="-2285" y="10"/>
            <a:ext cx="9143999" cy="6857990"/>
          </a:xfrm>
          <a:prstGeom prst="rect">
            <a:avLst/>
          </a:prstGeom>
        </p:spPr>
      </p:pic>
      <p:sp>
        <p:nvSpPr>
          <p:cNvPr id="45" name="Rectangle 4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47" name="Rectangle 4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03750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extérieur&#10;&#10;Description générée automatiquement">
            <a:extLst>
              <a:ext uri="{FF2B5EF4-FFF2-40B4-BE49-F238E27FC236}">
                <a16:creationId xmlns:a16="http://schemas.microsoft.com/office/drawing/2014/main" id="{72254BBA-65CA-1F4E-870B-65386032CE96}"/>
              </a:ext>
            </a:extLst>
          </p:cNvPr>
          <p:cNvPicPr>
            <a:picLocks noGrp="1" noChangeAspect="1"/>
          </p:cNvPicPr>
          <p:nvPr>
            <p:ph idx="1"/>
          </p:nvPr>
        </p:nvPicPr>
        <p:blipFill rotWithShape="1">
          <a:blip r:embed="rId2"/>
          <a:srcRect l="11732" r="13268"/>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14449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intérieur, plafond, plancher&#10;&#10;Description générée automatiquement">
            <a:extLst>
              <a:ext uri="{FF2B5EF4-FFF2-40B4-BE49-F238E27FC236}">
                <a16:creationId xmlns:a16="http://schemas.microsoft.com/office/drawing/2014/main" id="{6C878690-0F55-214E-B913-0F8A4196BED6}"/>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47"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7650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ersonne, homme, intérieur, debout&#10;&#10;Description générée automatiquement">
            <a:extLst>
              <a:ext uri="{FF2B5EF4-FFF2-40B4-BE49-F238E27FC236}">
                <a16:creationId xmlns:a16="http://schemas.microsoft.com/office/drawing/2014/main" id="{88C18B17-453C-2E4E-8F38-A9E42430E04A}"/>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07989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intérieur, plancher&#10;&#10;Description générée automatiquement">
            <a:extLst>
              <a:ext uri="{FF2B5EF4-FFF2-40B4-BE49-F238E27FC236}">
                <a16:creationId xmlns:a16="http://schemas.microsoft.com/office/drawing/2014/main" id="{CB609FE2-C12D-584D-A4BD-6057208D3F0F}"/>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38" name="Rectangle 3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40" name="Rectangle 3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10897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texte, intérieur, appareil&#10;&#10;Description générée automatiquement">
            <a:extLst>
              <a:ext uri="{FF2B5EF4-FFF2-40B4-BE49-F238E27FC236}">
                <a16:creationId xmlns:a16="http://schemas.microsoft.com/office/drawing/2014/main" id="{0C88F410-B1E4-BB4A-87EF-7E905F3E767D}"/>
              </a:ext>
            </a:extLst>
          </p:cNvPr>
          <p:cNvPicPr>
            <a:picLocks noGrp="1" noChangeAspect="1"/>
          </p:cNvPicPr>
          <p:nvPr>
            <p:ph idx="1"/>
          </p:nvPr>
        </p:nvPicPr>
        <p:blipFill>
          <a:blip r:embed="rId2"/>
          <a:stretch>
            <a:fillRect/>
          </a:stretch>
        </p:blipFill>
        <p:spPr>
          <a:xfrm>
            <a:off x="1010803" y="1825625"/>
            <a:ext cx="7122394" cy="4351338"/>
          </a:xfrm>
        </p:spPr>
      </p:pic>
    </p:spTree>
    <p:extLst>
      <p:ext uri="{BB962C8B-B14F-4D97-AF65-F5344CB8AC3E}">
        <p14:creationId xmlns:p14="http://schemas.microsoft.com/office/powerpoint/2010/main" val="156706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66A9564-71C0-4B0A-A589-8E5906459A88}"/>
              </a:ext>
            </a:extLst>
          </p:cNvPr>
          <p:cNvSpPr>
            <a:spLocks noGrp="1"/>
          </p:cNvSpPr>
          <p:nvPr>
            <p:ph type="dt" sz="quarter" idx="10"/>
          </p:nvPr>
        </p:nvSpPr>
        <p:spPr/>
        <p:txBody>
          <a:bodyPr/>
          <a:lstStyle/>
          <a:p>
            <a:pPr>
              <a:defRPr/>
            </a:pPr>
            <a:endParaRPr lang="fr-BE" dirty="0"/>
          </a:p>
        </p:txBody>
      </p:sp>
      <p:sp>
        <p:nvSpPr>
          <p:cNvPr id="8197" name="Espace réservé du numéro de diapositive 8">
            <a:extLst>
              <a:ext uri="{FF2B5EF4-FFF2-40B4-BE49-F238E27FC236}">
                <a16:creationId xmlns:a16="http://schemas.microsoft.com/office/drawing/2014/main" id="{F387C82B-C5C2-224B-88F6-E79396DAE2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37841E6-2AA5-EA4E-B625-C7C9E97CE7AB}" type="slidenum">
              <a:rPr lang="fr-BE" altLang="fr-FR" sz="1200">
                <a:solidFill>
                  <a:srgbClr val="898989"/>
                </a:solidFill>
                <a:latin typeface="Arial" panose="020B0604020202020204" pitchFamily="34" charset="0"/>
              </a:rPr>
              <a:pPr>
                <a:spcBef>
                  <a:spcPct val="0"/>
                </a:spcBef>
                <a:buFontTx/>
                <a:buNone/>
              </a:pPr>
              <a:t>11</a:t>
            </a:fld>
            <a:endParaRPr lang="fr-BE" altLang="fr-FR" sz="1200">
              <a:solidFill>
                <a:srgbClr val="898989"/>
              </a:solidFill>
              <a:latin typeface="Arial" panose="020B0604020202020204" pitchFamily="34" charset="0"/>
            </a:endParaRPr>
          </a:p>
        </p:txBody>
      </p:sp>
      <p:pic>
        <p:nvPicPr>
          <p:cNvPr id="8198" name="Image 8" descr="CCP2016.jpg">
            <a:extLst>
              <a:ext uri="{FF2B5EF4-FFF2-40B4-BE49-F238E27FC236}">
                <a16:creationId xmlns:a16="http://schemas.microsoft.com/office/drawing/2014/main" id="{1F670644-EAF6-134A-9DFA-933EF6AE4A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3164"/>
            <a:ext cx="8528125" cy="56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96F6F7C-9727-2D42-BF37-306FBAC68741}"/>
              </a:ext>
            </a:extLst>
          </p:cNvPr>
          <p:cNvSpPr/>
          <p:nvPr/>
        </p:nvSpPr>
        <p:spPr>
          <a:xfrm>
            <a:off x="1729765" y="263769"/>
            <a:ext cx="7027373" cy="800219"/>
          </a:xfrm>
          <a:prstGeom prst="rect">
            <a:avLst/>
          </a:prstGeom>
        </p:spPr>
        <p:txBody>
          <a:bodyPr wrap="square">
            <a:spAutoFit/>
          </a:bodyPr>
          <a:lstStyle/>
          <a:p>
            <a:r>
              <a:rPr lang="fr-FR" sz="2800" b="1" dirty="0"/>
              <a:t>CCP – Comité de Coordination Provincial</a:t>
            </a:r>
          </a:p>
          <a:p>
            <a:endParaRPr lang="fr-FR" dirty="0"/>
          </a:p>
        </p:txBody>
      </p:sp>
    </p:spTree>
    <p:extLst>
      <p:ext uri="{BB962C8B-B14F-4D97-AF65-F5344CB8AC3E}">
        <p14:creationId xmlns:p14="http://schemas.microsoft.com/office/powerpoint/2010/main" val="33925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extérieur, bâtiment, route, trottoir&#10;&#10;Description générée automatiquement">
            <a:extLst>
              <a:ext uri="{FF2B5EF4-FFF2-40B4-BE49-F238E27FC236}">
                <a16:creationId xmlns:a16="http://schemas.microsoft.com/office/drawing/2014/main" id="{3945055C-D152-5940-B0B1-404864BCA098}"/>
              </a:ext>
            </a:extLst>
          </p:cNvPr>
          <p:cNvPicPr>
            <a:picLocks noGrp="1" noChangeAspect="1"/>
          </p:cNvPicPr>
          <p:nvPr>
            <p:ph idx="1"/>
          </p:nvPr>
        </p:nvPicPr>
        <p:blipFill>
          <a:blip r:embed="rId2"/>
          <a:stretch>
            <a:fillRect/>
          </a:stretch>
        </p:blipFill>
        <p:spPr>
          <a:xfrm>
            <a:off x="682536" y="1825625"/>
            <a:ext cx="7778928" cy="4351338"/>
          </a:xfrm>
        </p:spPr>
      </p:pic>
    </p:spTree>
    <p:extLst>
      <p:ext uri="{BB962C8B-B14F-4D97-AF65-F5344CB8AC3E}">
        <p14:creationId xmlns:p14="http://schemas.microsoft.com/office/powerpoint/2010/main" val="27157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extérieur, ciel&#10;&#10;Description générée automatiquement">
            <a:extLst>
              <a:ext uri="{FF2B5EF4-FFF2-40B4-BE49-F238E27FC236}">
                <a16:creationId xmlns:a16="http://schemas.microsoft.com/office/drawing/2014/main" id="{EFEC6530-11CE-6A4A-AC41-C66D0521E9F9}"/>
              </a:ext>
            </a:extLst>
          </p:cNvPr>
          <p:cNvPicPr>
            <a:picLocks noGrp="1" noChangeAspect="1"/>
          </p:cNvPicPr>
          <p:nvPr>
            <p:ph idx="1"/>
          </p:nvPr>
        </p:nvPicPr>
        <p:blipFill>
          <a:blip r:embed="rId2"/>
          <a:stretch>
            <a:fillRect/>
          </a:stretch>
        </p:blipFill>
        <p:spPr>
          <a:xfrm>
            <a:off x="628650" y="2051184"/>
            <a:ext cx="7886700" cy="3900219"/>
          </a:xfrm>
        </p:spPr>
      </p:pic>
    </p:spTree>
    <p:extLst>
      <p:ext uri="{BB962C8B-B14F-4D97-AF65-F5344CB8AC3E}">
        <p14:creationId xmlns:p14="http://schemas.microsoft.com/office/powerpoint/2010/main" val="836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ancher, intérieur, plafond, posant&#10;&#10;Description générée automatiquement">
            <a:extLst>
              <a:ext uri="{FF2B5EF4-FFF2-40B4-BE49-F238E27FC236}">
                <a16:creationId xmlns:a16="http://schemas.microsoft.com/office/drawing/2014/main" id="{EB6F301C-DABC-B544-9238-CF397F531138}"/>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25802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ciel, extérieur&#10;&#10;Description générée automatiquement">
            <a:extLst>
              <a:ext uri="{FF2B5EF4-FFF2-40B4-BE49-F238E27FC236}">
                <a16:creationId xmlns:a16="http://schemas.microsoft.com/office/drawing/2014/main" id="{239C6A4A-F797-6248-9A98-E4B3644A9270}"/>
              </a:ext>
            </a:extLst>
          </p:cNvPr>
          <p:cNvPicPr>
            <a:picLocks noGrp="1" noChangeAspect="1"/>
          </p:cNvPicPr>
          <p:nvPr>
            <p:ph idx="1"/>
          </p:nvPr>
        </p:nvPicPr>
        <p:blipFill rotWithShape="1">
          <a:blip r:embed="rId2"/>
          <a:srcRect l="24667" r="-1" b="-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170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intérieur, mur, personne, plancher&#10;&#10;Description générée automatiquement">
            <a:extLst>
              <a:ext uri="{FF2B5EF4-FFF2-40B4-BE49-F238E27FC236}">
                <a16:creationId xmlns:a16="http://schemas.microsoft.com/office/drawing/2014/main" id="{92579668-C412-2647-9BAD-1B6D21878FB1}"/>
              </a:ext>
            </a:extLst>
          </p:cNvPr>
          <p:cNvPicPr>
            <a:picLocks noGrp="1" noChangeAspect="1"/>
          </p:cNvPicPr>
          <p:nvPr>
            <p:ph idx="1"/>
          </p:nvPr>
        </p:nvPicPr>
        <p:blipFill rotWithShape="1">
          <a:blip r:embed="rId2"/>
          <a:srcRect l="2382" r="14284"/>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62319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extérieur, jour&#10;&#10;Description générée automatiquement">
            <a:extLst>
              <a:ext uri="{FF2B5EF4-FFF2-40B4-BE49-F238E27FC236}">
                <a16:creationId xmlns:a16="http://schemas.microsoft.com/office/drawing/2014/main" id="{9AF295E4-E5CB-5748-9F40-04FD50A2E0BA}"/>
              </a:ext>
            </a:extLst>
          </p:cNvPr>
          <p:cNvPicPr>
            <a:picLocks noGrp="1" noChangeAspect="1"/>
          </p:cNvPicPr>
          <p:nvPr>
            <p:ph idx="1"/>
          </p:nvPr>
        </p:nvPicPr>
        <p:blipFill rotWithShape="1">
          <a:blip r:embed="rId2"/>
          <a:srcRect l="23336" r="7997" b="-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5643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iel, extérieur, remorque, camion&#10;&#10;Description générée automatiquement">
            <a:extLst>
              <a:ext uri="{FF2B5EF4-FFF2-40B4-BE49-F238E27FC236}">
                <a16:creationId xmlns:a16="http://schemas.microsoft.com/office/drawing/2014/main" id="{B34E9BC7-5801-D742-9742-7870C685A372}"/>
              </a:ext>
            </a:extLst>
          </p:cNvPr>
          <p:cNvPicPr>
            <a:picLocks noGrp="1" noChangeAspect="1"/>
          </p:cNvPicPr>
          <p:nvPr>
            <p:ph idx="1"/>
          </p:nvPr>
        </p:nvPicPr>
        <p:blipFill rotWithShape="1">
          <a:blip r:embed="rId2"/>
          <a:srcRect l="16400" r="10934" b="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5164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extérieur, terrain, personne&#10;&#10;Description générée automatiquement">
            <a:extLst>
              <a:ext uri="{FF2B5EF4-FFF2-40B4-BE49-F238E27FC236}">
                <a16:creationId xmlns:a16="http://schemas.microsoft.com/office/drawing/2014/main" id="{4B24FA8F-5080-2B48-B927-253DE8F0C673}"/>
              </a:ext>
            </a:extLst>
          </p:cNvPr>
          <p:cNvPicPr>
            <a:picLocks noGrp="1" noChangeAspect="1"/>
          </p:cNvPicPr>
          <p:nvPr>
            <p:ph idx="1"/>
          </p:nvPr>
        </p:nvPicPr>
        <p:blipFill rotWithShape="1">
          <a:blip r:embed="rId2"/>
          <a:srcRect l="31753" r="8914"/>
          <a:stretch/>
        </p:blipFill>
        <p:spPr>
          <a:xfrm>
            <a:off x="-2285" y="10"/>
            <a:ext cx="9143999" cy="6857990"/>
          </a:xfrm>
          <a:prstGeom prst="rect">
            <a:avLst/>
          </a:prstGeom>
        </p:spPr>
      </p:pic>
      <p:sp>
        <p:nvSpPr>
          <p:cNvPr id="34"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4892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ersonne, épée, habillé&#10;&#10;Description générée automatiquement">
            <a:extLst>
              <a:ext uri="{FF2B5EF4-FFF2-40B4-BE49-F238E27FC236}">
                <a16:creationId xmlns:a16="http://schemas.microsoft.com/office/drawing/2014/main" id="{B1BD3DD4-5476-3348-8AFC-E6ED7319C38A}"/>
              </a:ext>
            </a:extLst>
          </p:cNvPr>
          <p:cNvPicPr>
            <a:picLocks noGrp="1" noChangeAspect="1"/>
          </p:cNvPicPr>
          <p:nvPr>
            <p:ph idx="1"/>
          </p:nvPr>
        </p:nvPicPr>
        <p:blipFill rotWithShape="1">
          <a:blip r:embed="rId2"/>
          <a:srcRect t="10562" b="14438"/>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7141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D09C4A6C-B1CE-EF4B-8C4A-53778DD6B62E}"/>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5012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51A5B2-05F2-3848-BF5B-6A6BC673EE40}"/>
              </a:ext>
            </a:extLst>
          </p:cNvPr>
          <p:cNvSpPr>
            <a:spLocks noChangeArrowheads="1"/>
          </p:cNvSpPr>
          <p:nvPr/>
        </p:nvSpPr>
        <p:spPr bwMode="auto">
          <a:xfrm>
            <a:off x="469900" y="1916113"/>
            <a:ext cx="8205788"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BE" altLang="fr-FR" sz="2400" b="1" dirty="0"/>
              <a:t>Missions</a:t>
            </a:r>
            <a:r>
              <a:rPr lang="fr-BE" altLang="fr-FR" sz="2400" dirty="0"/>
              <a:t> </a:t>
            </a:r>
            <a:r>
              <a:rPr lang="fr-BE" altLang="fr-FR" sz="2400" b="1" dirty="0"/>
              <a:t>opérationnelles</a:t>
            </a:r>
          </a:p>
          <a:p>
            <a:pPr eaLnBrk="1" hangingPunct="1">
              <a:spcBef>
                <a:spcPct val="0"/>
              </a:spcBef>
              <a:buFontTx/>
              <a:buNone/>
            </a:pPr>
            <a:endParaRPr lang="fr-BE" altLang="fr-FR" sz="2400" dirty="0"/>
          </a:p>
          <a:p>
            <a:pPr algn="just" eaLnBrk="1" hangingPunct="1">
              <a:spcBef>
                <a:spcPct val="0"/>
              </a:spcBef>
            </a:pPr>
            <a:r>
              <a:rPr lang="fr-BE" altLang="fr-FR" sz="2400" dirty="0"/>
              <a:t> Représentants des </a:t>
            </a:r>
            <a:r>
              <a:rPr lang="fr-BE" altLang="fr-FR" sz="2400" b="1" dirty="0"/>
              <a:t>5 disciplines au PC </a:t>
            </a:r>
            <a:r>
              <a:rPr lang="fr-BE" altLang="fr-FR" sz="2400" b="1" dirty="0" err="1"/>
              <a:t>Ops</a:t>
            </a:r>
            <a:r>
              <a:rPr lang="fr-BE" altLang="fr-FR" sz="2400" dirty="0"/>
              <a:t> (DIR-SI, DIR-MED, DIR-POL, DIR-LOG et DIR-INFO).</a:t>
            </a:r>
          </a:p>
          <a:p>
            <a:pPr algn="just" eaLnBrk="1" hangingPunct="1">
              <a:spcBef>
                <a:spcPct val="0"/>
              </a:spcBef>
              <a:buFontTx/>
              <a:buNone/>
            </a:pPr>
            <a:endParaRPr lang="fr-BE" altLang="fr-FR" sz="2400" dirty="0"/>
          </a:p>
          <a:p>
            <a:pPr algn="just" eaLnBrk="1" hangingPunct="1">
              <a:spcBef>
                <a:spcPct val="0"/>
              </a:spcBef>
            </a:pPr>
            <a:r>
              <a:rPr lang="fr-BE" altLang="fr-FR" sz="2400" dirty="0"/>
              <a:t> Le PC OPS est présidé par le </a:t>
            </a:r>
            <a:r>
              <a:rPr lang="fr-BE" altLang="fr-FR" sz="2400" b="1" dirty="0" err="1"/>
              <a:t>Dir</a:t>
            </a:r>
            <a:r>
              <a:rPr lang="fr-BE" altLang="fr-FR" sz="2400" b="1" dirty="0"/>
              <a:t>-PC-</a:t>
            </a:r>
            <a:r>
              <a:rPr lang="fr-BE" altLang="fr-FR" sz="2400" b="1" dirty="0" err="1"/>
              <a:t>Ops</a:t>
            </a:r>
            <a:r>
              <a:rPr lang="fr-BE" altLang="fr-FR" sz="2400" dirty="0"/>
              <a:t>, dont le rôle est de coordonner le travail des 5 disciplines (= Chef d’orchestre). </a:t>
            </a:r>
          </a:p>
          <a:p>
            <a:pPr algn="just" eaLnBrk="1" hangingPunct="1">
              <a:spcBef>
                <a:spcPct val="0"/>
              </a:spcBef>
              <a:buFontTx/>
              <a:buNone/>
            </a:pPr>
            <a:endParaRPr lang="fr-BE" altLang="fr-FR" sz="2400" b="1" dirty="0"/>
          </a:p>
          <a:p>
            <a:pPr algn="just" eaLnBrk="1" hangingPunct="1">
              <a:spcBef>
                <a:spcPct val="0"/>
              </a:spcBef>
            </a:pPr>
            <a:r>
              <a:rPr lang="fr-BE" altLang="fr-FR" sz="2400" dirty="0"/>
              <a:t> Missions : informations régulières sur l’évolution de </a:t>
            </a:r>
          </a:p>
          <a:p>
            <a:pPr algn="just" eaLnBrk="1" hangingPunct="1">
              <a:spcBef>
                <a:spcPct val="0"/>
              </a:spcBef>
              <a:buFontTx/>
              <a:buNone/>
            </a:pPr>
            <a:r>
              <a:rPr lang="fr-BE" altLang="fr-FR" sz="2400" dirty="0"/>
              <a:t>l’événement aux autorités et centres de secours.  Conseil aux autorités impliquées dans la phase en cours. Mise en œuvre des décisions prises par ces autorités. Conception, organisation et supervision des actions sur le  terrain.</a:t>
            </a:r>
          </a:p>
          <a:p>
            <a:pPr eaLnBrk="1" hangingPunct="1">
              <a:spcBef>
                <a:spcPct val="0"/>
              </a:spcBef>
              <a:buFontTx/>
              <a:buNone/>
            </a:pPr>
            <a:endParaRPr lang="nl-BE" altLang="fr-FR" sz="2400" dirty="0"/>
          </a:p>
        </p:txBody>
      </p:sp>
      <p:sp>
        <p:nvSpPr>
          <p:cNvPr id="3" name="Espace réservé de la date 2">
            <a:extLst>
              <a:ext uri="{FF2B5EF4-FFF2-40B4-BE49-F238E27FC236}">
                <a16:creationId xmlns:a16="http://schemas.microsoft.com/office/drawing/2014/main" id="{04E092BD-984A-4B3E-A0EE-D57D5EFD35B0}"/>
              </a:ext>
            </a:extLst>
          </p:cNvPr>
          <p:cNvSpPr>
            <a:spLocks noGrp="1"/>
          </p:cNvSpPr>
          <p:nvPr>
            <p:ph type="dt" sz="quarter" idx="10"/>
          </p:nvPr>
        </p:nvSpPr>
        <p:spPr/>
        <p:txBody>
          <a:bodyPr/>
          <a:lstStyle/>
          <a:p>
            <a:pPr>
              <a:defRPr/>
            </a:pPr>
            <a:r>
              <a:rPr lang="fr-FR"/>
              <a:t>27/05/2013</a:t>
            </a:r>
            <a:endParaRPr lang="fr-BE"/>
          </a:p>
        </p:txBody>
      </p:sp>
      <p:sp>
        <p:nvSpPr>
          <p:cNvPr id="12294" name="Espace réservé du numéro de diapositive 9">
            <a:extLst>
              <a:ext uri="{FF2B5EF4-FFF2-40B4-BE49-F238E27FC236}">
                <a16:creationId xmlns:a16="http://schemas.microsoft.com/office/drawing/2014/main" id="{DBCD9E1E-91C4-A24B-B794-245E14D2D3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65FE14E-55F8-904F-82BA-862D501346A8}" type="slidenum">
              <a:rPr lang="fr-BE" altLang="fr-FR" sz="1200">
                <a:solidFill>
                  <a:srgbClr val="898989"/>
                </a:solidFill>
                <a:latin typeface="Arial" panose="020B0604020202020204" pitchFamily="34" charset="0"/>
              </a:rPr>
              <a:pPr>
                <a:spcBef>
                  <a:spcPct val="0"/>
                </a:spcBef>
                <a:buFontTx/>
                <a:buNone/>
              </a:pPr>
              <a:t>12</a:t>
            </a:fld>
            <a:endParaRPr lang="fr-BE" altLang="fr-FR" sz="1200">
              <a:solidFill>
                <a:srgbClr val="898989"/>
              </a:solidFill>
              <a:latin typeface="Arial" panose="020B0604020202020204" pitchFamily="34" charset="0"/>
            </a:endParaRPr>
          </a:p>
        </p:txBody>
      </p:sp>
      <p:sp>
        <p:nvSpPr>
          <p:cNvPr id="5" name="ZoneTexte 4">
            <a:extLst>
              <a:ext uri="{FF2B5EF4-FFF2-40B4-BE49-F238E27FC236}">
                <a16:creationId xmlns:a16="http://schemas.microsoft.com/office/drawing/2014/main" id="{580440FB-4846-5A41-BF31-CCF61FBC7220}"/>
              </a:ext>
            </a:extLst>
          </p:cNvPr>
          <p:cNvSpPr txBox="1"/>
          <p:nvPr/>
        </p:nvSpPr>
        <p:spPr>
          <a:xfrm>
            <a:off x="795966" y="563525"/>
            <a:ext cx="7552067" cy="523220"/>
          </a:xfrm>
          <a:prstGeom prst="rect">
            <a:avLst/>
          </a:prstGeom>
          <a:noFill/>
        </p:spPr>
        <p:txBody>
          <a:bodyPr wrap="none" rtlCol="0">
            <a:spAutoFit/>
          </a:bodyPr>
          <a:lstStyle/>
          <a:p>
            <a:r>
              <a:rPr lang="fr-FR" sz="2800" b="1" dirty="0"/>
              <a:t>PC </a:t>
            </a:r>
            <a:r>
              <a:rPr lang="fr-FR" sz="2800" b="1" dirty="0" err="1"/>
              <a:t>Ops</a:t>
            </a:r>
            <a:r>
              <a:rPr lang="fr-FR" sz="2800" b="1" dirty="0"/>
              <a:t> – Poste de Commandement Opérationnel </a:t>
            </a:r>
          </a:p>
        </p:txBody>
      </p:sp>
    </p:spTree>
    <p:extLst>
      <p:ext uri="{BB962C8B-B14F-4D97-AF65-F5344CB8AC3E}">
        <p14:creationId xmlns:p14="http://schemas.microsoft.com/office/powerpoint/2010/main" val="119584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dissolve">
                                      <p:cBhvr>
                                        <p:cTn id="17" dur="500"/>
                                        <p:tgtEl>
                                          <p:spTgt spid="2">
                                            <p:txEl>
                                              <p:pRg st="6" end="6"/>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dissolve">
                                      <p:cBhvr>
                                        <p:cTn id="2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arbre, extérieur, ciel&#10;&#10;Description générée automatiquement">
            <a:extLst>
              <a:ext uri="{FF2B5EF4-FFF2-40B4-BE49-F238E27FC236}">
                <a16:creationId xmlns:a16="http://schemas.microsoft.com/office/drawing/2014/main" id="{233DD3FA-F93B-AC4B-8117-F7D146F69F0C}"/>
              </a:ext>
            </a:extLst>
          </p:cNvPr>
          <p:cNvPicPr>
            <a:picLocks noGrp="1" noChangeAspect="1"/>
          </p:cNvPicPr>
          <p:nvPr>
            <p:ph idx="1"/>
          </p:nvPr>
        </p:nvPicPr>
        <p:blipFill rotWithShape="1">
          <a:blip r:embed="rId2"/>
          <a:srcRect l="19662" r="5338"/>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6977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60DD5-8566-F144-ABF0-87CDC05A19CF}"/>
              </a:ext>
            </a:extLst>
          </p:cNvPr>
          <p:cNvSpPr>
            <a:spLocks noGrp="1"/>
          </p:cNvSpPr>
          <p:nvPr>
            <p:ph type="title"/>
          </p:nvPr>
        </p:nvSpPr>
        <p:spPr>
          <a:xfrm>
            <a:off x="2088793" y="507103"/>
            <a:ext cx="6699997" cy="994172"/>
          </a:xfrm>
        </p:spPr>
        <p:txBody>
          <a:bodyPr>
            <a:normAutofit/>
          </a:bodyPr>
          <a:lstStyle/>
          <a:p>
            <a:r>
              <a:rPr lang="fr-FR" b="1" dirty="0">
                <a:solidFill>
                  <a:srgbClr val="097164"/>
                </a:solidFill>
              </a:rPr>
              <a:t>Conclusion</a:t>
            </a:r>
            <a:endParaRPr lang="fr-FR" dirty="0">
              <a:solidFill>
                <a:srgbClr val="097164"/>
              </a:solidFill>
            </a:endParaRPr>
          </a:p>
        </p:txBody>
      </p:sp>
      <p:sp>
        <p:nvSpPr>
          <p:cNvPr id="3" name="Espace réservé du contenu 2">
            <a:extLst>
              <a:ext uri="{FF2B5EF4-FFF2-40B4-BE49-F238E27FC236}">
                <a16:creationId xmlns:a16="http://schemas.microsoft.com/office/drawing/2014/main" id="{58455237-B7A3-504B-890C-AC2C24CD17A2}"/>
              </a:ext>
            </a:extLst>
          </p:cNvPr>
          <p:cNvSpPr>
            <a:spLocks noGrp="1"/>
          </p:cNvSpPr>
          <p:nvPr>
            <p:ph idx="1"/>
          </p:nvPr>
        </p:nvSpPr>
        <p:spPr>
          <a:xfrm>
            <a:off x="231228" y="1501276"/>
            <a:ext cx="8744605" cy="5253772"/>
          </a:xfrm>
        </p:spPr>
        <p:txBody>
          <a:bodyPr>
            <a:normAutofit/>
          </a:bodyPr>
          <a:lstStyle/>
          <a:p>
            <a:pPr marL="0" indent="0">
              <a:buNone/>
            </a:pPr>
            <a:endParaRPr lang="fr-FR" dirty="0"/>
          </a:p>
          <a:p>
            <a:pPr marL="0" indent="0">
              <a:buNone/>
            </a:pPr>
            <a:r>
              <a:rPr lang="fr-FR" sz="3600" i="1" dirty="0"/>
              <a:t>« Ce qu’on apprend au milieu des fléaux, c</a:t>
            </a:r>
            <a:r>
              <a:rPr lang="fr-BE" sz="3600" i="1" dirty="0"/>
              <a:t>'est qu'il y a chez l'homme plus de choses à admirer qu'à mépriser ».</a:t>
            </a:r>
          </a:p>
          <a:p>
            <a:pPr marL="0" indent="0">
              <a:buNone/>
            </a:pPr>
            <a:endParaRPr lang="fr-BE" sz="3600" i="1" dirty="0"/>
          </a:p>
          <a:p>
            <a:pPr marL="0" indent="0">
              <a:buNone/>
            </a:pPr>
            <a:r>
              <a:rPr lang="fr-BE" sz="3600" i="1" dirty="0"/>
              <a:t>(Albert Camus – La Peste)</a:t>
            </a:r>
          </a:p>
          <a:p>
            <a:pPr marL="0" indent="0">
              <a:buNone/>
            </a:pPr>
            <a:endParaRPr lang="fr-FR" dirty="0"/>
          </a:p>
        </p:txBody>
      </p:sp>
      <p:sp>
        <p:nvSpPr>
          <p:cNvPr id="5" name="Rectangle 4">
            <a:extLst>
              <a:ext uri="{FF2B5EF4-FFF2-40B4-BE49-F238E27FC236}">
                <a16:creationId xmlns:a16="http://schemas.microsoft.com/office/drawing/2014/main" id="{DF79B8F6-1612-564B-AC0D-9EF9D1DFA6C0}"/>
              </a:ext>
            </a:extLst>
          </p:cNvPr>
          <p:cNvSpPr/>
          <p:nvPr/>
        </p:nvSpPr>
        <p:spPr>
          <a:xfrm>
            <a:off x="8390924" y="6454965"/>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69D03B91-3532-DA4B-9277-2BA9EE1DE4C1}"/>
              </a:ext>
            </a:extLst>
          </p:cNvPr>
          <p:cNvSpPr txBox="1"/>
          <p:nvPr/>
        </p:nvSpPr>
        <p:spPr>
          <a:xfrm>
            <a:off x="7432717" y="6397704"/>
            <a:ext cx="1711283" cy="276999"/>
          </a:xfrm>
          <a:prstGeom prst="rect">
            <a:avLst/>
          </a:prstGeom>
          <a:noFill/>
        </p:spPr>
        <p:txBody>
          <a:bodyPr wrap="square" rtlCol="0" anchor="ctr">
            <a:spAutoFit/>
          </a:bodyPr>
          <a:lstStyle/>
          <a:p>
            <a:pPr algn="ctr"/>
            <a:r>
              <a:rPr lang="fr-FR" sz="825" dirty="0">
                <a:solidFill>
                  <a:schemeClr val="bg2">
                    <a:lumMod val="50000"/>
                  </a:schemeClr>
                </a:solidFill>
              </a:rPr>
              <a:t>     </a:t>
            </a:r>
            <a:r>
              <a:rPr lang="fr-FR" sz="1200" dirty="0">
                <a:solidFill>
                  <a:schemeClr val="bg2">
                    <a:lumMod val="50000"/>
                  </a:schemeClr>
                </a:solidFill>
              </a:rPr>
              <a:t>24</a:t>
            </a:r>
          </a:p>
        </p:txBody>
      </p:sp>
    </p:spTree>
    <p:extLst>
      <p:ext uri="{BB962C8B-B14F-4D97-AF65-F5344CB8AC3E}">
        <p14:creationId xmlns:p14="http://schemas.microsoft.com/office/powerpoint/2010/main" val="39296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EF1E1-E2CA-4A44-AD12-53C09E7BC4C4}"/>
              </a:ext>
            </a:extLst>
          </p:cNvPr>
          <p:cNvSpPr>
            <a:spLocks noGrp="1"/>
          </p:cNvSpPr>
          <p:nvPr>
            <p:ph type="ctrTitle"/>
          </p:nvPr>
        </p:nvSpPr>
        <p:spPr>
          <a:xfrm>
            <a:off x="3254260" y="1080648"/>
            <a:ext cx="5208176" cy="2088449"/>
          </a:xfrm>
        </p:spPr>
        <p:txBody>
          <a:bodyPr>
            <a:normAutofit fontScale="90000"/>
          </a:bodyPr>
          <a:lstStyle/>
          <a:p>
            <a:r>
              <a:rPr lang="fr-FR" sz="6600" b="1" dirty="0">
                <a:solidFill>
                  <a:srgbClr val="097164"/>
                </a:solidFill>
              </a:rPr>
              <a:t>Merci pour votre attention</a:t>
            </a:r>
          </a:p>
        </p:txBody>
      </p:sp>
      <p:sp>
        <p:nvSpPr>
          <p:cNvPr id="3" name="Sous-titre 2">
            <a:extLst>
              <a:ext uri="{FF2B5EF4-FFF2-40B4-BE49-F238E27FC236}">
                <a16:creationId xmlns:a16="http://schemas.microsoft.com/office/drawing/2014/main" id="{90A0DE1B-9B8D-5740-8569-D4AC5323D33A}"/>
              </a:ext>
            </a:extLst>
          </p:cNvPr>
          <p:cNvSpPr>
            <a:spLocks noGrp="1"/>
          </p:cNvSpPr>
          <p:nvPr>
            <p:ph type="subTitle" idx="1"/>
          </p:nvPr>
        </p:nvSpPr>
        <p:spPr>
          <a:xfrm>
            <a:off x="3929408" y="2983425"/>
            <a:ext cx="4533027" cy="2921429"/>
          </a:xfrm>
        </p:spPr>
        <p:txBody>
          <a:bodyPr>
            <a:normAutofit fontScale="77500" lnSpcReduction="20000"/>
          </a:bodyPr>
          <a:lstStyle/>
          <a:p>
            <a:r>
              <a:rPr lang="fr-FR" b="1" i="1" dirty="0">
                <a:solidFill>
                  <a:srgbClr val="097164"/>
                </a:solidFill>
              </a:rPr>
              <a:t>Sites</a:t>
            </a:r>
            <a:r>
              <a:rPr lang="fr-FR" i="1" dirty="0"/>
              <a:t> </a:t>
            </a:r>
            <a:endParaRPr lang="fr-FR" u="sng" dirty="0">
              <a:hlinkClick r:id="rId3">
                <a:extLst>
                  <a:ext uri="{A12FA001-AC4F-418D-AE19-62706E023703}">
                    <ahyp:hlinkClr xmlns:ahyp="http://schemas.microsoft.com/office/drawing/2018/hyperlinkcolor" val="tx"/>
                  </a:ext>
                </a:extLst>
              </a:hlinkClick>
            </a:endParaRPr>
          </a:p>
          <a:p>
            <a:r>
              <a:rPr lang="fr-FR" dirty="0">
                <a:solidFill>
                  <a:srgbClr val="0563C1"/>
                </a:solidFill>
                <a:hlinkClick r:id="rId3">
                  <a:extLst>
                    <a:ext uri="{A12FA001-AC4F-418D-AE19-62706E023703}">
                      <ahyp:hlinkClr xmlns:ahyp="http://schemas.microsoft.com/office/drawing/2018/hyperlinkcolor" val="tx"/>
                    </a:ext>
                  </a:extLst>
                </a:hlinkClick>
              </a:rPr>
              <a:t>www.gouverneurbw.be</a:t>
            </a:r>
            <a:r>
              <a:rPr lang="fr-FR" dirty="0">
                <a:solidFill>
                  <a:srgbClr val="0563C1"/>
                </a:solidFill>
              </a:rPr>
              <a:t> et </a:t>
            </a:r>
            <a:r>
              <a:rPr lang="fr-FR" dirty="0">
                <a:hlinkClick r:id="rId4"/>
              </a:rPr>
              <a:t>www.crisebw.be</a:t>
            </a:r>
            <a:endParaRPr lang="fr-FR" dirty="0"/>
          </a:p>
          <a:p>
            <a:r>
              <a:rPr lang="fr-FR" b="1" i="1" dirty="0">
                <a:solidFill>
                  <a:srgbClr val="097164"/>
                </a:solidFill>
              </a:rPr>
              <a:t>Facebook </a:t>
            </a:r>
          </a:p>
          <a:p>
            <a:r>
              <a:rPr lang="fr-FR" sz="2100" dirty="0"/>
              <a:t>« Gilles </a:t>
            </a:r>
            <a:r>
              <a:rPr lang="fr-FR" sz="2100" dirty="0" err="1"/>
              <a:t>Mahieu</a:t>
            </a:r>
            <a:r>
              <a:rPr lang="fr-FR" sz="2100" dirty="0"/>
              <a:t>, Gouverneur du Brabant wallon »</a:t>
            </a:r>
          </a:p>
          <a:p>
            <a:r>
              <a:rPr lang="fr-FR" sz="2100" dirty="0"/>
              <a:t>« Centre de Crise provincial du Brabant wallon »</a:t>
            </a:r>
          </a:p>
          <a:p>
            <a:r>
              <a:rPr lang="fr-FR" b="1" i="1" dirty="0">
                <a:solidFill>
                  <a:srgbClr val="097164"/>
                </a:solidFill>
              </a:rPr>
              <a:t>Twitter</a:t>
            </a:r>
            <a:r>
              <a:rPr lang="fr-FR" dirty="0">
                <a:solidFill>
                  <a:srgbClr val="097164"/>
                </a:solidFill>
              </a:rPr>
              <a:t> </a:t>
            </a:r>
          </a:p>
          <a:p>
            <a:r>
              <a:rPr lang="fr-FR" dirty="0"/>
              <a:t>@gilles </a:t>
            </a:r>
            <a:r>
              <a:rPr lang="fr-FR" dirty="0" err="1"/>
              <a:t>mahieu</a:t>
            </a:r>
            <a:endParaRPr lang="fr-FR" dirty="0"/>
          </a:p>
          <a:p>
            <a:r>
              <a:rPr lang="fr-FR" dirty="0"/>
              <a:t>@</a:t>
            </a:r>
            <a:r>
              <a:rPr lang="fr-FR" dirty="0" err="1"/>
              <a:t>Centre_Crise_BW</a:t>
            </a:r>
            <a:endParaRPr lang="fr-FR" dirty="0"/>
          </a:p>
          <a:p>
            <a:endParaRPr lang="fr-FR" dirty="0"/>
          </a:p>
          <a:p>
            <a:endParaRPr lang="fr-FR" dirty="0"/>
          </a:p>
        </p:txBody>
      </p:sp>
      <p:pic>
        <p:nvPicPr>
          <p:cNvPr id="14" name="Graphique 13" descr="Covid-19 avec un remplissage uni">
            <a:extLst>
              <a:ext uri="{FF2B5EF4-FFF2-40B4-BE49-F238E27FC236}">
                <a16:creationId xmlns:a16="http://schemas.microsoft.com/office/drawing/2014/main" id="{A18C8B24-87E4-2A45-81CA-0D379704A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35064">
            <a:off x="595297" y="1677115"/>
            <a:ext cx="2718197" cy="2718197"/>
          </a:xfrm>
          <a:prstGeom prst="rect">
            <a:avLst/>
          </a:prstGeom>
        </p:spPr>
      </p:pic>
      <p:sp>
        <p:nvSpPr>
          <p:cNvPr id="11" name="Sous-titre 2">
            <a:extLst>
              <a:ext uri="{FF2B5EF4-FFF2-40B4-BE49-F238E27FC236}">
                <a16:creationId xmlns:a16="http://schemas.microsoft.com/office/drawing/2014/main" id="{086EE454-535E-DE42-BEC3-426212AB8679}"/>
              </a:ext>
            </a:extLst>
          </p:cNvPr>
          <p:cNvSpPr txBox="1">
            <a:spLocks/>
          </p:cNvSpPr>
          <p:nvPr/>
        </p:nvSpPr>
        <p:spPr>
          <a:xfrm>
            <a:off x="4655532" y="304022"/>
            <a:ext cx="3806904" cy="352568"/>
          </a:xfrm>
          <a:prstGeom prst="rect">
            <a:avLst/>
          </a:prstGeom>
        </p:spPr>
        <p:txBody>
          <a:bodyPr vert="horz" lIns="68580" tIns="34290" rIns="68580" bIns="3429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800" dirty="0">
                <a:solidFill>
                  <a:schemeClr val="bg2">
                    <a:lumMod val="50000"/>
                  </a:schemeClr>
                </a:solidFill>
              </a:rPr>
              <a:t>Services Fédéraux du Gouverneur du Brabant wallon </a:t>
            </a:r>
          </a:p>
        </p:txBody>
      </p:sp>
      <p:pic>
        <p:nvPicPr>
          <p:cNvPr id="6" name="Image 5">
            <a:extLst>
              <a:ext uri="{FF2B5EF4-FFF2-40B4-BE49-F238E27FC236}">
                <a16:creationId xmlns:a16="http://schemas.microsoft.com/office/drawing/2014/main" id="{D174D01B-32A3-4C45-84D9-5C8515CAB8CA}"/>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67802" y="530245"/>
            <a:ext cx="232097" cy="273055"/>
          </a:xfrm>
          <a:prstGeom prst="rect">
            <a:avLst/>
          </a:prstGeom>
        </p:spPr>
      </p:pic>
      <p:pic>
        <p:nvPicPr>
          <p:cNvPr id="7" name="Image 6">
            <a:extLst>
              <a:ext uri="{FF2B5EF4-FFF2-40B4-BE49-F238E27FC236}">
                <a16:creationId xmlns:a16="http://schemas.microsoft.com/office/drawing/2014/main" id="{F7C1BD05-FAEF-4A44-A3FF-CB7916F98879}"/>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82280" y="1190961"/>
            <a:ext cx="232097" cy="273055"/>
          </a:xfrm>
          <a:prstGeom prst="rect">
            <a:avLst/>
          </a:prstGeom>
        </p:spPr>
      </p:pic>
      <p:pic>
        <p:nvPicPr>
          <p:cNvPr id="8" name="Image 7">
            <a:extLst>
              <a:ext uri="{FF2B5EF4-FFF2-40B4-BE49-F238E27FC236}">
                <a16:creationId xmlns:a16="http://schemas.microsoft.com/office/drawing/2014/main" id="{506C0B2E-E0BE-3E4B-B5F9-BD9897AC03DA}"/>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81146" y="866682"/>
            <a:ext cx="232097" cy="273055"/>
          </a:xfrm>
          <a:prstGeom prst="rect">
            <a:avLst/>
          </a:prstGeom>
        </p:spPr>
      </p:pic>
      <p:pic>
        <p:nvPicPr>
          <p:cNvPr id="21" name="Graphique 20" descr="Covid-19 avec un remplissage uni">
            <a:extLst>
              <a:ext uri="{FF2B5EF4-FFF2-40B4-BE49-F238E27FC236}">
                <a16:creationId xmlns:a16="http://schemas.microsoft.com/office/drawing/2014/main" id="{F123E813-5E71-B845-85AD-28FD93B764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535064">
            <a:off x="2765538" y="5732119"/>
            <a:ext cx="1226163" cy="1226163"/>
          </a:xfrm>
          <a:prstGeom prst="rect">
            <a:avLst/>
          </a:prstGeom>
        </p:spPr>
      </p:pic>
      <p:sp>
        <p:nvSpPr>
          <p:cNvPr id="19" name="Ellipse 18">
            <a:extLst>
              <a:ext uri="{FF2B5EF4-FFF2-40B4-BE49-F238E27FC236}">
                <a16:creationId xmlns:a16="http://schemas.microsoft.com/office/drawing/2014/main" id="{07D9C154-748A-9E44-BFD0-CAB02A77F268}"/>
              </a:ext>
            </a:extLst>
          </p:cNvPr>
          <p:cNvSpPr/>
          <p:nvPr/>
        </p:nvSpPr>
        <p:spPr>
          <a:xfrm>
            <a:off x="3032216" y="5998461"/>
            <a:ext cx="669778" cy="669778"/>
          </a:xfrm>
          <a:prstGeom prst="ellipse">
            <a:avLst/>
          </a:prstGeom>
          <a:solidFill>
            <a:srgbClr val="09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2" name="Image 21">
            <a:extLst>
              <a:ext uri="{FF2B5EF4-FFF2-40B4-BE49-F238E27FC236}">
                <a16:creationId xmlns:a16="http://schemas.microsoft.com/office/drawing/2014/main" id="{E41F8512-BC67-C94C-BC55-E7B568D73A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631" y="6112722"/>
            <a:ext cx="237976" cy="441256"/>
          </a:xfrm>
          <a:prstGeom prst="rect">
            <a:avLst/>
          </a:prstGeom>
        </p:spPr>
      </p:pic>
    </p:spTree>
    <p:extLst>
      <p:ext uri="{BB962C8B-B14F-4D97-AF65-F5344CB8AC3E}">
        <p14:creationId xmlns:p14="http://schemas.microsoft.com/office/powerpoint/2010/main" val="382543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361507"/>
            <a:ext cx="5912383" cy="956930"/>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sp>
        <p:nvSpPr>
          <p:cNvPr id="4" name="Espace réservé du contenu 3">
            <a:extLst>
              <a:ext uri="{FF2B5EF4-FFF2-40B4-BE49-F238E27FC236}">
                <a16:creationId xmlns:a16="http://schemas.microsoft.com/office/drawing/2014/main" id="{CDE6718E-CBC0-8644-8ED6-C59A482A75F0}"/>
              </a:ext>
            </a:extLst>
          </p:cNvPr>
          <p:cNvSpPr>
            <a:spLocks noGrp="1"/>
          </p:cNvSpPr>
          <p:nvPr>
            <p:ph idx="1"/>
          </p:nvPr>
        </p:nvSpPr>
        <p:spPr>
          <a:xfrm>
            <a:off x="628650" y="755374"/>
            <a:ext cx="7886700" cy="5421589"/>
          </a:xfrm>
        </p:spPr>
        <p:txBody>
          <a:bodyPr>
            <a:normAutofit fontScale="92500" lnSpcReduction="20000"/>
          </a:bodyPr>
          <a:lstStyle/>
          <a:p>
            <a:pPr marL="0" indent="0" algn="ctr">
              <a:buNone/>
            </a:pPr>
            <a:r>
              <a:rPr lang="fr-BE" sz="6000" b="1" dirty="0">
                <a:solidFill>
                  <a:srgbClr val="097164"/>
                </a:solidFill>
              </a:rPr>
              <a:t>ANNEXE:</a:t>
            </a:r>
          </a:p>
          <a:p>
            <a:pPr marL="0" indent="0" algn="ctr">
              <a:buNone/>
            </a:pPr>
            <a:r>
              <a:rPr lang="fr-BE" sz="6000" b="1" dirty="0">
                <a:solidFill>
                  <a:srgbClr val="097164"/>
                </a:solidFill>
              </a:rPr>
              <a:t>Descriptif des autres chantiers réalisés par les services du gouverneur dans le cadre de la crise </a:t>
            </a:r>
            <a:r>
              <a:rPr lang="fr-BE" sz="6000" b="1" dirty="0" err="1">
                <a:solidFill>
                  <a:srgbClr val="097164"/>
                </a:solidFill>
              </a:rPr>
              <a:t>Covid</a:t>
            </a:r>
            <a:r>
              <a:rPr lang="fr-BE" sz="6000" b="1" dirty="0">
                <a:solidFill>
                  <a:srgbClr val="097164"/>
                </a:solidFill>
              </a:rPr>
              <a:t>.</a:t>
            </a:r>
          </a:p>
          <a:p>
            <a:pPr marL="0" indent="0" algn="ctr">
              <a:buNone/>
            </a:pPr>
            <a:r>
              <a:rPr lang="fr-BE" sz="4700" b="1" dirty="0">
                <a:solidFill>
                  <a:srgbClr val="097164"/>
                </a:solidFill>
              </a:rPr>
              <a:t>(Extraits du PPT 20/01/2001 - Commission parlementaire </a:t>
            </a:r>
            <a:r>
              <a:rPr lang="fr-BE" sz="4700" b="1" dirty="0" err="1">
                <a:solidFill>
                  <a:srgbClr val="097164"/>
                </a:solidFill>
              </a:rPr>
              <a:t>Covid</a:t>
            </a:r>
            <a:r>
              <a:rPr lang="fr-BE" sz="4700" b="1" dirty="0">
                <a:solidFill>
                  <a:srgbClr val="097164"/>
                </a:solidFill>
              </a:rPr>
              <a:t> – Audition de M. Gilles </a:t>
            </a:r>
            <a:r>
              <a:rPr lang="fr-BE" sz="4700" b="1" dirty="0" err="1">
                <a:solidFill>
                  <a:srgbClr val="097164"/>
                </a:solidFill>
              </a:rPr>
              <a:t>Mahieu</a:t>
            </a:r>
            <a:r>
              <a:rPr lang="fr-BE" sz="4700" b="1" dirty="0">
                <a:solidFill>
                  <a:srgbClr val="097164"/>
                </a:solidFill>
              </a:rPr>
              <a:t>)</a:t>
            </a:r>
            <a:endParaRPr lang="fr-FR" sz="4700" b="1" dirty="0">
              <a:solidFill>
                <a:srgbClr val="097164"/>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69183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0404D-DACF-FF40-AB20-B94BF89E75D1}"/>
              </a:ext>
            </a:extLst>
          </p:cNvPr>
          <p:cNvSpPr>
            <a:spLocks noGrp="1"/>
          </p:cNvSpPr>
          <p:nvPr>
            <p:ph type="title"/>
          </p:nvPr>
        </p:nvSpPr>
        <p:spPr>
          <a:xfrm>
            <a:off x="1903637" y="429750"/>
            <a:ext cx="7032812" cy="994172"/>
          </a:xfrm>
        </p:spPr>
        <p:txBody>
          <a:bodyPr/>
          <a:lstStyle/>
          <a:p>
            <a:r>
              <a:rPr lang="fr-BE" b="1" dirty="0">
                <a:solidFill>
                  <a:srgbClr val="097164"/>
                </a:solidFill>
              </a:rPr>
              <a:t>Chantiers : Monitoring 24/7</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02D06052-1158-BE4A-83B9-5484C8366B38}"/>
              </a:ext>
            </a:extLst>
          </p:cNvPr>
          <p:cNvSpPr>
            <a:spLocks noGrp="1"/>
          </p:cNvSpPr>
          <p:nvPr>
            <p:ph idx="1"/>
          </p:nvPr>
        </p:nvSpPr>
        <p:spPr>
          <a:xfrm>
            <a:off x="156883" y="1807523"/>
            <a:ext cx="8830234" cy="4659174"/>
          </a:xfrm>
        </p:spPr>
        <p:txBody>
          <a:bodyPr>
            <a:noAutofit/>
          </a:bodyPr>
          <a:lstStyle/>
          <a:p>
            <a:pPr marL="0" indent="0">
              <a:buNone/>
            </a:pPr>
            <a:r>
              <a:rPr lang="fr-BE" b="1" dirty="0">
                <a:solidFill>
                  <a:srgbClr val="097164"/>
                </a:solidFill>
              </a:rPr>
              <a:t>Sources et méthode :</a:t>
            </a:r>
            <a:endParaRPr lang="fr-BE" dirty="0">
              <a:solidFill>
                <a:srgbClr val="097164"/>
              </a:solidFill>
            </a:endParaRPr>
          </a:p>
          <a:p>
            <a:pPr lvl="0"/>
            <a:r>
              <a:rPr lang="fr-BE" sz="2000" b="1" dirty="0">
                <a:solidFill>
                  <a:srgbClr val="097164"/>
                </a:solidFill>
              </a:rPr>
              <a:t>Monitoring Epidémie</a:t>
            </a:r>
            <a:r>
              <a:rPr lang="fr-BE" sz="2000" dirty="0">
                <a:solidFill>
                  <a:srgbClr val="097164"/>
                </a:solidFill>
              </a:rPr>
              <a:t> </a:t>
            </a:r>
            <a:r>
              <a:rPr lang="fr-BE" sz="2000" dirty="0"/>
              <a:t>: au début </a:t>
            </a:r>
            <a:r>
              <a:rPr lang="fr-BE" sz="2000" dirty="0" err="1"/>
              <a:t>Sciensano</a:t>
            </a:r>
            <a:r>
              <a:rPr lang="fr-BE" sz="2000" dirty="0"/>
              <a:t> comme source sporadique … Ensuite </a:t>
            </a:r>
            <a:r>
              <a:rPr lang="fr-BE" sz="2000" dirty="0" err="1"/>
              <a:t>Sciensano</a:t>
            </a:r>
            <a:r>
              <a:rPr lang="fr-BE" sz="2000" dirty="0"/>
              <a:t> (quotidien) - RAG (hebdo) - </a:t>
            </a:r>
            <a:r>
              <a:rPr lang="fr-BE" sz="2000" dirty="0" err="1"/>
              <a:t>Covidata</a:t>
            </a:r>
            <a:r>
              <a:rPr lang="fr-BE" sz="2000" dirty="0"/>
              <a:t> (perspectives) - C112 stat ambulances </a:t>
            </a:r>
            <a:r>
              <a:rPr lang="fr-BE" sz="2000" dirty="0" err="1"/>
              <a:t>covid</a:t>
            </a:r>
            <a:r>
              <a:rPr lang="fr-BE" sz="2000" dirty="0"/>
              <a:t> - AVIQ clusters communes (quotidien) - AVIQ clusters résidentiel (quotidien) - CRC-W commune/commune (quotidien) - ONE (non systématique et tardif) - UCL (non systématique) - Hautes écoles (non systématique).</a:t>
            </a:r>
          </a:p>
          <a:p>
            <a:pPr lvl="0"/>
            <a:r>
              <a:rPr lang="fr-BE" sz="2000" b="1" dirty="0">
                <a:solidFill>
                  <a:srgbClr val="097164"/>
                </a:solidFill>
              </a:rPr>
              <a:t>Monitoring biens et services vitaux</a:t>
            </a:r>
            <a:r>
              <a:rPr lang="fr-BE" sz="2000" dirty="0">
                <a:solidFill>
                  <a:srgbClr val="097164"/>
                </a:solidFill>
              </a:rPr>
              <a:t> </a:t>
            </a:r>
            <a:r>
              <a:rPr lang="fr-BE" sz="2000" b="1" dirty="0">
                <a:solidFill>
                  <a:srgbClr val="097164"/>
                </a:solidFill>
              </a:rPr>
              <a:t>/ stratégiques </a:t>
            </a:r>
            <a:r>
              <a:rPr lang="fr-BE" sz="2000" dirty="0"/>
              <a:t>: monitoring et BCP (eau, énergie, télécommunications…). NB : soucis en mars 2020, secteur alimentaire et médicaments.</a:t>
            </a:r>
          </a:p>
          <a:p>
            <a:pPr lvl="0"/>
            <a:r>
              <a:rPr lang="fr-BE" sz="2000" b="1" dirty="0">
                <a:solidFill>
                  <a:srgbClr val="097164"/>
                </a:solidFill>
              </a:rPr>
              <a:t>Monitoring Disciplines</a:t>
            </a:r>
            <a:r>
              <a:rPr lang="fr-BE" sz="2000" dirty="0"/>
              <a:t>, ZS, AMU, ZP, hôpitaux, prisons, </a:t>
            </a:r>
            <a:r>
              <a:rPr lang="fr-BE" sz="2000" dirty="0" err="1"/>
              <a:t>Fedasil</a:t>
            </a:r>
            <a:r>
              <a:rPr lang="fr-BE" sz="2000" dirty="0"/>
              <a:t>, résidentiel , PMO (centres de tri), 1</a:t>
            </a:r>
            <a:r>
              <a:rPr lang="fr-BE" sz="2000" baseline="30000" dirty="0"/>
              <a:t>e</a:t>
            </a:r>
            <a:r>
              <a:rPr lang="fr-BE" sz="2000" dirty="0"/>
              <a:t> ligne soins, PC, Défense, services du gouverneur…</a:t>
            </a:r>
          </a:p>
          <a:p>
            <a:pPr lvl="0"/>
            <a:r>
              <a:rPr lang="fr-BE" sz="2000" b="1" dirty="0">
                <a:solidFill>
                  <a:srgbClr val="097164"/>
                </a:solidFill>
              </a:rPr>
              <a:t>Monitoring incidents </a:t>
            </a:r>
            <a:r>
              <a:rPr lang="fr-BE" sz="2000" b="1" dirty="0" err="1">
                <a:solidFill>
                  <a:srgbClr val="097164"/>
                </a:solidFill>
              </a:rPr>
              <a:t>covid</a:t>
            </a:r>
            <a:r>
              <a:rPr lang="fr-BE" sz="2000" dirty="0"/>
              <a:t>, (via police – SICAD CIC101), respect des mesures,</a:t>
            </a:r>
            <a:r>
              <a:rPr lang="fr-BE" sz="2000" b="1" dirty="0"/>
              <a:t> </a:t>
            </a:r>
            <a:r>
              <a:rPr lang="fr-BE" sz="2000" dirty="0"/>
              <a:t>adhésion aux mesures etc.</a:t>
            </a:r>
          </a:p>
        </p:txBody>
      </p:sp>
      <p:sp>
        <p:nvSpPr>
          <p:cNvPr id="4" name="ZoneTexte 3">
            <a:extLst>
              <a:ext uri="{FF2B5EF4-FFF2-40B4-BE49-F238E27FC236}">
                <a16:creationId xmlns:a16="http://schemas.microsoft.com/office/drawing/2014/main" id="{23936A34-5053-0D49-9BA3-055B60C63659}"/>
              </a:ext>
            </a:extLst>
          </p:cNvPr>
          <p:cNvSpPr txBox="1"/>
          <p:nvPr/>
        </p:nvSpPr>
        <p:spPr>
          <a:xfrm>
            <a:off x="7548845" y="6409436"/>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12</a:t>
            </a:r>
          </a:p>
        </p:txBody>
      </p:sp>
      <p:sp>
        <p:nvSpPr>
          <p:cNvPr id="5" name="Rectangle 4">
            <a:extLst>
              <a:ext uri="{FF2B5EF4-FFF2-40B4-BE49-F238E27FC236}">
                <a16:creationId xmlns:a16="http://schemas.microsoft.com/office/drawing/2014/main" id="{04DB62D0-A930-0B41-A553-C95626D88494}"/>
              </a:ext>
            </a:extLst>
          </p:cNvPr>
          <p:cNvSpPr/>
          <p:nvPr/>
        </p:nvSpPr>
        <p:spPr>
          <a:xfrm>
            <a:off x="8507052" y="6466697"/>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pic>
        <p:nvPicPr>
          <p:cNvPr id="6" name="Graphique 5" descr="Barrière de construction avec un remplissage uni">
            <a:extLst>
              <a:ext uri="{FF2B5EF4-FFF2-40B4-BE49-F238E27FC236}">
                <a16:creationId xmlns:a16="http://schemas.microsoft.com/office/drawing/2014/main" id="{F15B387B-59D3-9F49-BD56-6A7604F774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724" y="429750"/>
            <a:ext cx="859449" cy="859449"/>
          </a:xfrm>
          <a:prstGeom prst="rect">
            <a:avLst/>
          </a:prstGeom>
        </p:spPr>
      </p:pic>
      <p:sp>
        <p:nvSpPr>
          <p:cNvPr id="10" name="Ellipse 9">
            <a:extLst>
              <a:ext uri="{FF2B5EF4-FFF2-40B4-BE49-F238E27FC236}">
                <a16:creationId xmlns:a16="http://schemas.microsoft.com/office/drawing/2014/main" id="{8E910B0E-0DA1-E247-890C-8477698498E2}"/>
              </a:ext>
            </a:extLst>
          </p:cNvPr>
          <p:cNvSpPr/>
          <p:nvPr/>
        </p:nvSpPr>
        <p:spPr>
          <a:xfrm>
            <a:off x="1124331" y="813351"/>
            <a:ext cx="733061" cy="66930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Graphique 11" descr="Réunion en ligne avec un remplissage uni">
            <a:extLst>
              <a:ext uri="{FF2B5EF4-FFF2-40B4-BE49-F238E27FC236}">
                <a16:creationId xmlns:a16="http://schemas.microsoft.com/office/drawing/2014/main" id="{D1006548-70E2-3A4C-967C-F79368E419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542" y="843782"/>
            <a:ext cx="599604" cy="599604"/>
          </a:xfrm>
          <a:prstGeom prst="rect">
            <a:avLst/>
          </a:prstGeom>
        </p:spPr>
      </p:pic>
    </p:spTree>
    <p:extLst>
      <p:ext uri="{BB962C8B-B14F-4D97-AF65-F5344CB8AC3E}">
        <p14:creationId xmlns:p14="http://schemas.microsoft.com/office/powerpoint/2010/main" val="117653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0404D-DACF-FF40-AB20-B94BF89E75D1}"/>
              </a:ext>
            </a:extLst>
          </p:cNvPr>
          <p:cNvSpPr>
            <a:spLocks noGrp="1"/>
          </p:cNvSpPr>
          <p:nvPr>
            <p:ph type="title"/>
          </p:nvPr>
        </p:nvSpPr>
        <p:spPr>
          <a:xfrm>
            <a:off x="2111188" y="522117"/>
            <a:ext cx="7032812" cy="994172"/>
          </a:xfrm>
        </p:spPr>
        <p:txBody>
          <a:bodyPr>
            <a:normAutofit fontScale="90000"/>
          </a:bodyPr>
          <a:lstStyle/>
          <a:p>
            <a:r>
              <a:rPr lang="fr-BE" b="1" dirty="0">
                <a:solidFill>
                  <a:srgbClr val="097164"/>
                </a:solidFill>
              </a:rPr>
              <a:t>Chantiers : Monitoring 24/7 </a:t>
            </a:r>
            <a:r>
              <a:rPr lang="fr-BE" sz="2400" b="1" dirty="0">
                <a:solidFill>
                  <a:srgbClr val="097164"/>
                </a:solidFill>
              </a:rPr>
              <a:t>(suite)</a:t>
            </a:r>
            <a:r>
              <a:rPr lang="fr-BE" sz="2400" dirty="0">
                <a:solidFill>
                  <a:srgbClr val="097164"/>
                </a:solidFill>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02D06052-1158-BE4A-83B9-5484C8366B38}"/>
              </a:ext>
            </a:extLst>
          </p:cNvPr>
          <p:cNvSpPr>
            <a:spLocks noGrp="1"/>
          </p:cNvSpPr>
          <p:nvPr>
            <p:ph idx="1"/>
          </p:nvPr>
        </p:nvSpPr>
        <p:spPr>
          <a:xfrm>
            <a:off x="156883" y="1842318"/>
            <a:ext cx="8830234" cy="4768689"/>
          </a:xfrm>
        </p:spPr>
        <p:txBody>
          <a:bodyPr>
            <a:noAutofit/>
          </a:bodyPr>
          <a:lstStyle/>
          <a:p>
            <a:pPr lvl="0"/>
            <a:r>
              <a:rPr lang="fr-BE" sz="1600" b="1" dirty="0">
                <a:solidFill>
                  <a:srgbClr val="097164"/>
                </a:solidFill>
              </a:rPr>
              <a:t>Plateformes suivi intervention </a:t>
            </a:r>
            <a:r>
              <a:rPr lang="fr-BE" sz="1600" b="1" dirty="0"/>
              <a:t>: </a:t>
            </a:r>
            <a:endParaRPr lang="fr-BE" sz="1600" dirty="0"/>
          </a:p>
          <a:p>
            <a:pPr lvl="0"/>
            <a:r>
              <a:rPr lang="fr-BE" sz="1600" dirty="0"/>
              <a:t>ICMS (plateforme fédérale) - peu adapté pour longue durée (quasi abandonné sauf pour comptes rendus  et capacités hospitalières  1</a:t>
            </a:r>
            <a:r>
              <a:rPr lang="fr-BE" sz="1600" baseline="30000" dirty="0"/>
              <a:t>e</a:t>
            </a:r>
            <a:r>
              <a:rPr lang="fr-BE" sz="1600" dirty="0"/>
              <a:t> vague– vite abandonné au niveau provincial)</a:t>
            </a:r>
          </a:p>
          <a:p>
            <a:pPr lvl="0"/>
            <a:r>
              <a:rPr lang="fr-BE" sz="1600" dirty="0"/>
              <a:t>Bricolage de plateformes « Excel » sous « Teams » en #BW (mais efficace)</a:t>
            </a:r>
          </a:p>
          <a:p>
            <a:pPr lvl="0"/>
            <a:r>
              <a:rPr lang="fr-BE" sz="1600" dirty="0"/>
              <a:t>DB AVIQ</a:t>
            </a:r>
          </a:p>
          <a:p>
            <a:pPr lvl="0"/>
            <a:r>
              <a:rPr lang="fr-BE" sz="1600" dirty="0"/>
              <a:t>Plateforme de la ZS WAPI qui intègre les données de l’AVIQ (2</a:t>
            </a:r>
            <a:r>
              <a:rPr lang="fr-BE" sz="1600" baseline="30000" dirty="0"/>
              <a:t>e</a:t>
            </a:r>
            <a:r>
              <a:rPr lang="fr-BE" sz="1600" dirty="0"/>
              <a:t> vague)</a:t>
            </a:r>
          </a:p>
          <a:p>
            <a:pPr marL="0" indent="0">
              <a:buNone/>
            </a:pPr>
            <a:r>
              <a:rPr lang="fr-BE" sz="1600" b="1" dirty="0">
                <a:solidFill>
                  <a:srgbClr val="097164"/>
                </a:solidFill>
              </a:rPr>
              <a:t>Difficultés :</a:t>
            </a:r>
            <a:endParaRPr lang="fr-BE" sz="1600" dirty="0">
              <a:solidFill>
                <a:srgbClr val="097164"/>
              </a:solidFill>
            </a:endParaRPr>
          </a:p>
          <a:p>
            <a:pPr lvl="0"/>
            <a:r>
              <a:rPr lang="fr-BE" sz="1600" dirty="0"/>
              <a:t>Dès le début,</a:t>
            </a:r>
            <a:r>
              <a:rPr lang="fr-BE" sz="1600" b="1" dirty="0"/>
              <a:t> </a:t>
            </a:r>
            <a:r>
              <a:rPr lang="fr-BE" sz="1600" b="1" dirty="0">
                <a:solidFill>
                  <a:srgbClr val="097164"/>
                </a:solidFill>
              </a:rPr>
              <a:t>pas d’info sur les origines des contaminations ni au niveau micro-local, ni au niveau macroscopique</a:t>
            </a:r>
            <a:r>
              <a:rPr lang="fr-BE" sz="1600" b="1" dirty="0"/>
              <a:t>.</a:t>
            </a:r>
            <a:endParaRPr lang="fr-BE" sz="1600" dirty="0"/>
          </a:p>
          <a:p>
            <a:pPr lvl="0"/>
            <a:r>
              <a:rPr lang="fr-BE" sz="1600" b="1" dirty="0" err="1">
                <a:solidFill>
                  <a:srgbClr val="097164"/>
                </a:solidFill>
              </a:rPr>
              <a:t>Tracing</a:t>
            </a:r>
            <a:r>
              <a:rPr lang="fr-BE" sz="1600" b="1" dirty="0">
                <a:solidFill>
                  <a:srgbClr val="097164"/>
                </a:solidFill>
              </a:rPr>
              <a:t> ne remontait aucune info utile = travail en aveugle </a:t>
            </a:r>
            <a:r>
              <a:rPr lang="fr-BE" sz="1600" dirty="0"/>
              <a:t>(refus de nous communiquer les scripts</a:t>
            </a:r>
            <a:r>
              <a:rPr lang="fr-BE" sz="1600" b="1" dirty="0"/>
              <a:t> ! </a:t>
            </a:r>
            <a:r>
              <a:rPr lang="fr-BE" sz="1600" dirty="0"/>
              <a:t>On ne savait pas ce qui était posé comme questions aux personnes contaminées</a:t>
            </a:r>
          </a:p>
          <a:p>
            <a:pPr lvl="0"/>
            <a:r>
              <a:rPr lang="fr-BE" sz="1600" dirty="0"/>
              <a:t>). Les gouverneurs ont hurlé à de nombreuses reprises – ce n’est que maintenant que l’on commence à avoir les outils.</a:t>
            </a:r>
          </a:p>
          <a:p>
            <a:pPr lvl="0"/>
            <a:r>
              <a:rPr lang="fr-BE" sz="1600" b="1" dirty="0">
                <a:solidFill>
                  <a:srgbClr val="097164"/>
                </a:solidFill>
              </a:rPr>
              <a:t>Ecoles, hautes-écoles et université </a:t>
            </a:r>
            <a:r>
              <a:rPr lang="fr-BE" sz="1600" dirty="0"/>
              <a:t>(compétence communautaire) : délais ! incohérences avec autres sources (nombre &lt;20 ans C+ très différent nombre élèves identifiés C+ par exemple). Exemple, une école nous déclare 90 cas, mais l’AVIQ en identifie 30 et l’ONE 10… + biais étudiants non domiciliés mais résidents.</a:t>
            </a:r>
          </a:p>
        </p:txBody>
      </p:sp>
      <p:sp>
        <p:nvSpPr>
          <p:cNvPr id="4" name="ZoneTexte 3">
            <a:extLst>
              <a:ext uri="{FF2B5EF4-FFF2-40B4-BE49-F238E27FC236}">
                <a16:creationId xmlns:a16="http://schemas.microsoft.com/office/drawing/2014/main" id="{23936A34-5053-0D49-9BA3-055B60C63659}"/>
              </a:ext>
            </a:extLst>
          </p:cNvPr>
          <p:cNvSpPr txBox="1"/>
          <p:nvPr/>
        </p:nvSpPr>
        <p:spPr>
          <a:xfrm>
            <a:off x="7569866" y="6476054"/>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13</a:t>
            </a:r>
          </a:p>
        </p:txBody>
      </p:sp>
      <p:sp>
        <p:nvSpPr>
          <p:cNvPr id="5" name="Rectangle 4">
            <a:extLst>
              <a:ext uri="{FF2B5EF4-FFF2-40B4-BE49-F238E27FC236}">
                <a16:creationId xmlns:a16="http://schemas.microsoft.com/office/drawing/2014/main" id="{04DB62D0-A930-0B41-A553-C95626D88494}"/>
              </a:ext>
            </a:extLst>
          </p:cNvPr>
          <p:cNvSpPr/>
          <p:nvPr/>
        </p:nvSpPr>
        <p:spPr>
          <a:xfrm>
            <a:off x="8528073" y="6533315"/>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pic>
        <p:nvPicPr>
          <p:cNvPr id="6" name="Graphique 5" descr="Barrière de construction avec un remplissage uni">
            <a:extLst>
              <a:ext uri="{FF2B5EF4-FFF2-40B4-BE49-F238E27FC236}">
                <a16:creationId xmlns:a16="http://schemas.microsoft.com/office/drawing/2014/main" id="{F15B387B-59D3-9F49-BD56-6A7604F774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650" y="460611"/>
            <a:ext cx="901491" cy="901491"/>
          </a:xfrm>
          <a:prstGeom prst="rect">
            <a:avLst/>
          </a:prstGeom>
        </p:spPr>
      </p:pic>
      <p:sp>
        <p:nvSpPr>
          <p:cNvPr id="10" name="Ellipse 9">
            <a:extLst>
              <a:ext uri="{FF2B5EF4-FFF2-40B4-BE49-F238E27FC236}">
                <a16:creationId xmlns:a16="http://schemas.microsoft.com/office/drawing/2014/main" id="{8E910B0E-0DA1-E247-890C-8477698498E2}"/>
              </a:ext>
            </a:extLst>
          </p:cNvPr>
          <p:cNvSpPr/>
          <p:nvPr/>
        </p:nvSpPr>
        <p:spPr>
          <a:xfrm>
            <a:off x="1023440" y="786640"/>
            <a:ext cx="768920" cy="76892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Graphique 11" descr="Réunion en ligne avec un remplissage uni">
            <a:extLst>
              <a:ext uri="{FF2B5EF4-FFF2-40B4-BE49-F238E27FC236}">
                <a16:creationId xmlns:a16="http://schemas.microsoft.com/office/drawing/2014/main" id="{D1006548-70E2-3A4C-967C-F79368E419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179" y="887354"/>
            <a:ext cx="628935" cy="628935"/>
          </a:xfrm>
          <a:prstGeom prst="rect">
            <a:avLst/>
          </a:prstGeom>
        </p:spPr>
      </p:pic>
    </p:spTree>
    <p:extLst>
      <p:ext uri="{BB962C8B-B14F-4D97-AF65-F5344CB8AC3E}">
        <p14:creationId xmlns:p14="http://schemas.microsoft.com/office/powerpoint/2010/main" val="368514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7BC04-4155-E743-957C-A13016606A4A}"/>
              </a:ext>
            </a:extLst>
          </p:cNvPr>
          <p:cNvSpPr>
            <a:spLocks noGrp="1"/>
          </p:cNvSpPr>
          <p:nvPr>
            <p:ph type="title"/>
          </p:nvPr>
        </p:nvSpPr>
        <p:spPr>
          <a:xfrm>
            <a:off x="1936253" y="480386"/>
            <a:ext cx="6891618" cy="994172"/>
          </a:xfrm>
        </p:spPr>
        <p:txBody>
          <a:bodyPr/>
          <a:lstStyle/>
          <a:p>
            <a:r>
              <a:rPr lang="fr-BE" b="1" dirty="0">
                <a:solidFill>
                  <a:srgbClr val="097164"/>
                </a:solidFill>
              </a:rPr>
              <a:t>Chantier EPI </a:t>
            </a:r>
            <a:endParaRPr lang="fr-FR" dirty="0">
              <a:solidFill>
                <a:srgbClr val="097164"/>
              </a:solidFill>
            </a:endParaRPr>
          </a:p>
        </p:txBody>
      </p:sp>
      <p:sp>
        <p:nvSpPr>
          <p:cNvPr id="3" name="Espace réservé du contenu 2">
            <a:extLst>
              <a:ext uri="{FF2B5EF4-FFF2-40B4-BE49-F238E27FC236}">
                <a16:creationId xmlns:a16="http://schemas.microsoft.com/office/drawing/2014/main" id="{EF2F05F8-DC16-7644-998F-93B9D3BE59EB}"/>
              </a:ext>
            </a:extLst>
          </p:cNvPr>
          <p:cNvSpPr>
            <a:spLocks noGrp="1"/>
          </p:cNvSpPr>
          <p:nvPr>
            <p:ph idx="1"/>
          </p:nvPr>
        </p:nvSpPr>
        <p:spPr>
          <a:xfrm>
            <a:off x="178676" y="1922829"/>
            <a:ext cx="8726242" cy="4820665"/>
          </a:xfrm>
        </p:spPr>
        <p:txBody>
          <a:bodyPr>
            <a:normAutofit fontScale="70000" lnSpcReduction="20000"/>
          </a:bodyPr>
          <a:lstStyle/>
          <a:p>
            <a:pPr lvl="0"/>
            <a:r>
              <a:rPr lang="fr-BE" sz="3200" dirty="0"/>
              <a:t>Préoccupation dès fin février– recherche et achats préventifs de masques / blouses…</a:t>
            </a:r>
          </a:p>
          <a:p>
            <a:pPr lvl="0"/>
            <a:r>
              <a:rPr lang="fr-BE" sz="3200" b="1" dirty="0">
                <a:solidFill>
                  <a:srgbClr val="097164"/>
                </a:solidFill>
              </a:rPr>
              <a:t>13 mars </a:t>
            </a:r>
            <a:r>
              <a:rPr lang="fr-BE" sz="3200" dirty="0"/>
              <a:t>EPI = sujet stratégique </a:t>
            </a:r>
          </a:p>
          <a:p>
            <a:pPr lvl="1">
              <a:buFont typeface="Courier New" panose="02070309020205020404" pitchFamily="49" charset="0"/>
              <a:buChar char="o"/>
            </a:pPr>
            <a:r>
              <a:rPr lang="fr-BE" sz="2600" dirty="0"/>
              <a:t>Appels à l'aide de partout MG, </a:t>
            </a:r>
            <a:r>
              <a:rPr lang="fr-BE" sz="2600" dirty="0" err="1"/>
              <a:t>infirmièr</a:t>
            </a:r>
            <a:r>
              <a:rPr lang="fr-BE" sz="2600" dirty="0"/>
              <a:t>(e)s , MR, AMU, ZS, bourgmestres, ZP…</a:t>
            </a:r>
          </a:p>
          <a:p>
            <a:pPr lvl="1">
              <a:buFont typeface="Courier New" panose="02070309020205020404" pitchFamily="49" charset="0"/>
              <a:buChar char="o"/>
            </a:pPr>
            <a:r>
              <a:rPr lang="fr-BE" sz="2600" b="1" dirty="0">
                <a:solidFill>
                  <a:srgbClr val="097164"/>
                </a:solidFill>
              </a:rPr>
              <a:t>Bricolage</a:t>
            </a:r>
            <a:r>
              <a:rPr lang="fr-BE" sz="2600" dirty="0"/>
              <a:t> : constitution stock grâce à la Province (</a:t>
            </a:r>
            <a:r>
              <a:rPr lang="fr-BE" sz="1800" dirty="0"/>
              <a:t>produit elle-même le gel hydro-alcoolique, bandanas, ponchos</a:t>
            </a:r>
            <a:r>
              <a:rPr lang="fr-BE" sz="2600" dirty="0"/>
              <a:t>), achat de masques , productions locales, visières 3D, dons entreprises (</a:t>
            </a:r>
            <a:r>
              <a:rPr lang="fr-BE" sz="1800" dirty="0" err="1"/>
              <a:t>Agoria</a:t>
            </a:r>
            <a:r>
              <a:rPr lang="fr-BE" sz="1800" dirty="0"/>
              <a:t> – </a:t>
            </a:r>
            <a:r>
              <a:rPr lang="fr-BE" sz="1800" dirty="0" err="1"/>
              <a:t>Decathlon</a:t>
            </a:r>
            <a:r>
              <a:rPr lang="fr-BE" sz="1800" dirty="0"/>
              <a:t> - </a:t>
            </a:r>
            <a:r>
              <a:rPr lang="fr-BE" sz="1800" dirty="0" err="1"/>
              <a:t>Manutan</a:t>
            </a:r>
            <a:r>
              <a:rPr lang="fr-BE" sz="2600" dirty="0"/>
              <a:t>…), blouses de vêlage.</a:t>
            </a:r>
          </a:p>
          <a:p>
            <a:pPr lvl="1">
              <a:buFont typeface="Courier New" panose="02070309020205020404" pitchFamily="49" charset="0"/>
              <a:buChar char="o"/>
            </a:pPr>
            <a:r>
              <a:rPr lang="fr-BE" sz="2600" dirty="0"/>
              <a:t>Nombre d’escrocs et de rapaces !</a:t>
            </a:r>
          </a:p>
          <a:p>
            <a:pPr lvl="0"/>
            <a:r>
              <a:rPr lang="fr-BE" sz="3200" b="1" dirty="0">
                <a:solidFill>
                  <a:srgbClr val="097164"/>
                </a:solidFill>
              </a:rPr>
              <a:t>16 mars : 1</a:t>
            </a:r>
            <a:r>
              <a:rPr lang="fr-BE" sz="3200" b="1" baseline="30000" dirty="0">
                <a:solidFill>
                  <a:srgbClr val="097164"/>
                </a:solidFill>
              </a:rPr>
              <a:t>e</a:t>
            </a:r>
            <a:r>
              <a:rPr lang="fr-BE" sz="3200" b="1" dirty="0">
                <a:solidFill>
                  <a:srgbClr val="097164"/>
                </a:solidFill>
              </a:rPr>
              <a:t> distribution masques et gel aux communes </a:t>
            </a:r>
            <a:r>
              <a:rPr lang="fr-BE" sz="3200" dirty="0"/>
              <a:t>(sources fédérale et provinciale). </a:t>
            </a:r>
            <a:r>
              <a:rPr lang="fr-BE" sz="3200" b="1" dirty="0">
                <a:solidFill>
                  <a:srgbClr val="097164"/>
                </a:solidFill>
              </a:rPr>
              <a:t>Il y aura 17 distributions lors de la 1</a:t>
            </a:r>
            <a:r>
              <a:rPr lang="fr-BE" sz="3200" b="1" baseline="30000" dirty="0">
                <a:solidFill>
                  <a:srgbClr val="097164"/>
                </a:solidFill>
              </a:rPr>
              <a:t>e</a:t>
            </a:r>
            <a:r>
              <a:rPr lang="fr-BE" sz="3200" b="1" dirty="0">
                <a:solidFill>
                  <a:srgbClr val="097164"/>
                </a:solidFill>
              </a:rPr>
              <a:t> vague.</a:t>
            </a:r>
            <a:endParaRPr lang="fr-BE" sz="3200" dirty="0">
              <a:solidFill>
                <a:srgbClr val="097164"/>
              </a:solidFill>
            </a:endParaRPr>
          </a:p>
          <a:p>
            <a:pPr lvl="0"/>
            <a:r>
              <a:rPr lang="fr-BE" sz="3200" dirty="0"/>
              <a:t>Création </a:t>
            </a:r>
            <a:r>
              <a:rPr lang="fr-BE" sz="3200" b="1" dirty="0">
                <a:solidFill>
                  <a:srgbClr val="097164"/>
                </a:solidFill>
              </a:rPr>
              <a:t>hubs provinciaux</a:t>
            </a:r>
            <a:r>
              <a:rPr lang="fr-BE" sz="3200" dirty="0">
                <a:solidFill>
                  <a:srgbClr val="097164"/>
                </a:solidFill>
              </a:rPr>
              <a:t> </a:t>
            </a:r>
            <a:r>
              <a:rPr lang="fr-BE" sz="3200" dirty="0"/>
              <a:t>+ stocks « bricolos » pour cas hyper-urgents</a:t>
            </a:r>
          </a:p>
          <a:p>
            <a:pPr lvl="0"/>
            <a:r>
              <a:rPr lang="fr-BE" sz="3200" dirty="0"/>
              <a:t>Soucis</a:t>
            </a:r>
            <a:r>
              <a:rPr lang="fr-BE" sz="3200" dirty="0">
                <a:solidFill>
                  <a:srgbClr val="097164"/>
                </a:solidFill>
              </a:rPr>
              <a:t> </a:t>
            </a:r>
            <a:r>
              <a:rPr lang="fr-BE" sz="3200" b="1" dirty="0">
                <a:solidFill>
                  <a:srgbClr val="097164"/>
                </a:solidFill>
              </a:rPr>
              <a:t>listings</a:t>
            </a:r>
            <a:r>
              <a:rPr lang="fr-BE" sz="3200" dirty="0">
                <a:solidFill>
                  <a:srgbClr val="097164"/>
                </a:solidFill>
              </a:rPr>
              <a:t> </a:t>
            </a:r>
            <a:r>
              <a:rPr lang="fr-BE" sz="3200" dirty="0"/>
              <a:t>! </a:t>
            </a:r>
          </a:p>
          <a:p>
            <a:pPr lvl="0"/>
            <a:r>
              <a:rPr lang="fr-BE" sz="3200" dirty="0"/>
              <a:t>Soucis </a:t>
            </a:r>
            <a:r>
              <a:rPr lang="fr-BE" sz="3200" b="1" dirty="0">
                <a:solidFill>
                  <a:srgbClr val="097164"/>
                </a:solidFill>
              </a:rPr>
              <a:t>emballages</a:t>
            </a:r>
            <a:r>
              <a:rPr lang="fr-BE" sz="3200" dirty="0"/>
              <a:t> ! Nécessité tout recompter / vérifier– Mélange entre origines fédérale ou AVIQ – mélanges de formats et de production </a:t>
            </a:r>
          </a:p>
          <a:p>
            <a:pPr marL="0" indent="0">
              <a:buNone/>
            </a:pPr>
            <a:endParaRPr lang="fr-FR" dirty="0"/>
          </a:p>
        </p:txBody>
      </p:sp>
      <p:sp>
        <p:nvSpPr>
          <p:cNvPr id="5" name="Rectangle 4">
            <a:extLst>
              <a:ext uri="{FF2B5EF4-FFF2-40B4-BE49-F238E27FC236}">
                <a16:creationId xmlns:a16="http://schemas.microsoft.com/office/drawing/2014/main" id="{66675223-46C6-8F47-B03C-ABC6D069A5C2}"/>
              </a:ext>
            </a:extLst>
          </p:cNvPr>
          <p:cNvSpPr/>
          <p:nvPr/>
        </p:nvSpPr>
        <p:spPr>
          <a:xfrm>
            <a:off x="8507052" y="6452362"/>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B207A3CD-D3F7-874B-953E-82FF04568D50}"/>
              </a:ext>
            </a:extLst>
          </p:cNvPr>
          <p:cNvSpPr txBox="1"/>
          <p:nvPr/>
        </p:nvSpPr>
        <p:spPr>
          <a:xfrm>
            <a:off x="7548845" y="6395101"/>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14</a:t>
            </a:r>
          </a:p>
        </p:txBody>
      </p:sp>
      <p:pic>
        <p:nvPicPr>
          <p:cNvPr id="7" name="Graphique 6" descr="Barrière de construction avec un remplissage uni">
            <a:extLst>
              <a:ext uri="{FF2B5EF4-FFF2-40B4-BE49-F238E27FC236}">
                <a16:creationId xmlns:a16="http://schemas.microsoft.com/office/drawing/2014/main" id="{4F8084A7-4276-ED49-B1C2-5802D64359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252" y="559294"/>
            <a:ext cx="848939" cy="848939"/>
          </a:xfrm>
          <a:prstGeom prst="rect">
            <a:avLst/>
          </a:prstGeom>
        </p:spPr>
      </p:pic>
      <p:sp>
        <p:nvSpPr>
          <p:cNvPr id="8" name="Ellipse 7">
            <a:extLst>
              <a:ext uri="{FF2B5EF4-FFF2-40B4-BE49-F238E27FC236}">
                <a16:creationId xmlns:a16="http://schemas.microsoft.com/office/drawing/2014/main" id="{CA80B11D-75E4-4B46-8072-5F85B4B083AC}"/>
              </a:ext>
            </a:extLst>
          </p:cNvPr>
          <p:cNvSpPr/>
          <p:nvPr/>
        </p:nvSpPr>
        <p:spPr>
          <a:xfrm>
            <a:off x="1087314" y="877595"/>
            <a:ext cx="724096" cy="72409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Graphique 12" descr="Masque chirurgical avec un remplissage uni">
            <a:extLst>
              <a:ext uri="{FF2B5EF4-FFF2-40B4-BE49-F238E27FC236}">
                <a16:creationId xmlns:a16="http://schemas.microsoft.com/office/drawing/2014/main" id="{4D802288-EB1C-C441-A6DE-D2062B8E56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2748" y="977472"/>
            <a:ext cx="624220" cy="624220"/>
          </a:xfrm>
          <a:prstGeom prst="rect">
            <a:avLst/>
          </a:prstGeom>
        </p:spPr>
      </p:pic>
    </p:spTree>
    <p:extLst>
      <p:ext uri="{BB962C8B-B14F-4D97-AF65-F5344CB8AC3E}">
        <p14:creationId xmlns:p14="http://schemas.microsoft.com/office/powerpoint/2010/main" val="28324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7BC04-4155-E743-957C-A13016606A4A}"/>
              </a:ext>
            </a:extLst>
          </p:cNvPr>
          <p:cNvSpPr>
            <a:spLocks noGrp="1"/>
          </p:cNvSpPr>
          <p:nvPr>
            <p:ph type="title"/>
          </p:nvPr>
        </p:nvSpPr>
        <p:spPr>
          <a:xfrm>
            <a:off x="1936253" y="422822"/>
            <a:ext cx="6891618" cy="994172"/>
          </a:xfrm>
        </p:spPr>
        <p:txBody>
          <a:bodyPr/>
          <a:lstStyle/>
          <a:p>
            <a:r>
              <a:rPr lang="fr-BE" b="1" dirty="0">
                <a:solidFill>
                  <a:srgbClr val="097164"/>
                </a:solidFill>
              </a:rPr>
              <a:t>Chantier EPI </a:t>
            </a:r>
            <a:r>
              <a:rPr lang="fr-BE" sz="2100" b="1" dirty="0">
                <a:solidFill>
                  <a:srgbClr val="097164"/>
                </a:solidFill>
              </a:rPr>
              <a:t>(suite)</a:t>
            </a:r>
            <a:endParaRPr lang="fr-FR" dirty="0">
              <a:solidFill>
                <a:srgbClr val="097164"/>
              </a:solidFill>
            </a:endParaRPr>
          </a:p>
        </p:txBody>
      </p:sp>
      <p:sp>
        <p:nvSpPr>
          <p:cNvPr id="3" name="Espace réservé du contenu 2">
            <a:extLst>
              <a:ext uri="{FF2B5EF4-FFF2-40B4-BE49-F238E27FC236}">
                <a16:creationId xmlns:a16="http://schemas.microsoft.com/office/drawing/2014/main" id="{EF2F05F8-DC16-7644-998F-93B9D3BE59EB}"/>
              </a:ext>
            </a:extLst>
          </p:cNvPr>
          <p:cNvSpPr>
            <a:spLocks noGrp="1"/>
          </p:cNvSpPr>
          <p:nvPr>
            <p:ph idx="1"/>
          </p:nvPr>
        </p:nvSpPr>
        <p:spPr>
          <a:xfrm>
            <a:off x="218062" y="1801317"/>
            <a:ext cx="8789304" cy="4668530"/>
          </a:xfrm>
        </p:spPr>
        <p:txBody>
          <a:bodyPr>
            <a:normAutofit fontScale="92500" lnSpcReduction="10000"/>
          </a:bodyPr>
          <a:lstStyle/>
          <a:p>
            <a:pPr lvl="0"/>
            <a:r>
              <a:rPr lang="fr-BE" sz="2400" dirty="0"/>
              <a:t>Soucis</a:t>
            </a:r>
            <a:r>
              <a:rPr lang="fr-BE" sz="2400" dirty="0">
                <a:solidFill>
                  <a:srgbClr val="097164"/>
                </a:solidFill>
              </a:rPr>
              <a:t> </a:t>
            </a:r>
            <a:r>
              <a:rPr lang="fr-BE" sz="2400" b="1" dirty="0">
                <a:solidFill>
                  <a:srgbClr val="097164"/>
                </a:solidFill>
              </a:rPr>
              <a:t>qualité</a:t>
            </a:r>
            <a:r>
              <a:rPr lang="fr-BE" sz="2400" dirty="0">
                <a:solidFill>
                  <a:srgbClr val="097164"/>
                </a:solidFill>
              </a:rPr>
              <a:t> </a:t>
            </a:r>
            <a:r>
              <a:rPr lang="fr-BE" sz="2400" dirty="0"/>
              <a:t>FFP2 – résultats analyses qui n’arrivent pas (</a:t>
            </a:r>
            <a:r>
              <a:rPr lang="fr-BE" sz="1800" dirty="0"/>
              <a:t>cf. envoi équipe BW à Anvers</a:t>
            </a:r>
            <a:r>
              <a:rPr lang="fr-BE" sz="2400" dirty="0"/>
              <a:t>)</a:t>
            </a:r>
          </a:p>
          <a:p>
            <a:pPr lvl="0"/>
            <a:r>
              <a:rPr lang="fr-BE" sz="2400" dirty="0"/>
              <a:t>Soucis </a:t>
            </a:r>
            <a:r>
              <a:rPr lang="fr-BE" sz="2400" b="1" dirty="0">
                <a:solidFill>
                  <a:srgbClr val="097164"/>
                </a:solidFill>
              </a:rPr>
              <a:t>timing et transparence </a:t>
            </a:r>
            <a:r>
              <a:rPr lang="fr-BE" sz="2400" dirty="0"/>
              <a:t>(</a:t>
            </a:r>
            <a:r>
              <a:rPr lang="fr-BE" sz="1800" dirty="0"/>
              <a:t>Différences entre infos officielles sur le nombre de EPI et ce qui arrive sur le terrain – Douane </a:t>
            </a:r>
            <a:r>
              <a:rPr lang="fr-BE" sz="1800" dirty="0" err="1"/>
              <a:t>Bierset</a:t>
            </a:r>
            <a:r>
              <a:rPr lang="fr-BE" sz="1800" dirty="0"/>
              <a:t> qui pensait fermer le WE…</a:t>
            </a:r>
            <a:r>
              <a:rPr lang="fr-BE" sz="2400" dirty="0"/>
              <a:t>)</a:t>
            </a:r>
          </a:p>
          <a:p>
            <a:pPr lvl="0"/>
            <a:r>
              <a:rPr lang="fr-BE" sz="2400" dirty="0"/>
              <a:t>Soucis plateforme fédérale </a:t>
            </a:r>
            <a:r>
              <a:rPr lang="fr-BE" sz="2400" i="1" dirty="0" err="1"/>
              <a:t>coronashortage</a:t>
            </a:r>
            <a:endParaRPr lang="fr-BE" sz="2400" i="1" dirty="0"/>
          </a:p>
          <a:p>
            <a:pPr lvl="0"/>
            <a:r>
              <a:rPr lang="fr-BE" sz="2400" b="1" dirty="0">
                <a:solidFill>
                  <a:srgbClr val="097164"/>
                </a:solidFill>
              </a:rPr>
              <a:t>Appui provincial et communal super </a:t>
            </a:r>
            <a:r>
              <a:rPr lang="fr-BE" sz="2400" b="1" dirty="0"/>
              <a:t>!</a:t>
            </a:r>
            <a:r>
              <a:rPr lang="fr-BE" sz="2400" dirty="0"/>
              <a:t> Merci aux bourgmestres et aux communes pour distribution chez utilisateurs et merci aux équipes de la Province (</a:t>
            </a:r>
            <a:r>
              <a:rPr lang="fr-BE" sz="1800" dirty="0"/>
              <a:t>production / distribution / coordination initiatives</a:t>
            </a:r>
            <a:r>
              <a:rPr lang="fr-BE" sz="2400" dirty="0"/>
              <a:t>).</a:t>
            </a:r>
          </a:p>
          <a:p>
            <a:pPr lvl="0"/>
            <a:r>
              <a:rPr lang="fr-BE" sz="2400" dirty="0"/>
              <a:t>Dès mai, organisation gestion directe via </a:t>
            </a:r>
            <a:r>
              <a:rPr lang="fr-BE" sz="2400" b="1" dirty="0">
                <a:solidFill>
                  <a:srgbClr val="097164"/>
                </a:solidFill>
              </a:rPr>
              <a:t>hub </a:t>
            </a:r>
            <a:r>
              <a:rPr lang="fr-BE" sz="2400" dirty="0"/>
              <a:t>provincial (</a:t>
            </a:r>
            <a:r>
              <a:rPr lang="fr-BE" sz="1800" dirty="0"/>
              <a:t>pour EPI RW</a:t>
            </a:r>
            <a:r>
              <a:rPr lang="fr-BE" sz="2400" dirty="0"/>
              <a:t>) et via </a:t>
            </a:r>
            <a:r>
              <a:rPr lang="fr-BE" sz="2400" b="1" dirty="0">
                <a:solidFill>
                  <a:srgbClr val="097164"/>
                </a:solidFill>
              </a:rPr>
              <a:t>hub mil</a:t>
            </a:r>
            <a:r>
              <a:rPr lang="fr-BE" sz="2400" dirty="0">
                <a:solidFill>
                  <a:srgbClr val="097164"/>
                </a:solidFill>
              </a:rPr>
              <a:t> </a:t>
            </a:r>
            <a:r>
              <a:rPr lang="fr-BE" sz="2400" dirty="0"/>
              <a:t>provincial (</a:t>
            </a:r>
            <a:r>
              <a:rPr lang="fr-BE" sz="1800" dirty="0"/>
              <a:t>pour EPI fédéral</a:t>
            </a:r>
            <a:r>
              <a:rPr lang="fr-BE" sz="2400" dirty="0"/>
              <a:t>) + distributions directes aux hôpitaux. Merci </a:t>
            </a:r>
            <a:r>
              <a:rPr lang="fr-BE" sz="2400" b="1" dirty="0">
                <a:solidFill>
                  <a:srgbClr val="097164"/>
                </a:solidFill>
              </a:rPr>
              <a:t>PC et Défense.</a:t>
            </a:r>
          </a:p>
          <a:p>
            <a:pPr lvl="0"/>
            <a:r>
              <a:rPr lang="fr-BE" sz="2400" dirty="0"/>
              <a:t>Eté = Constitutions </a:t>
            </a:r>
            <a:r>
              <a:rPr lang="fr-BE" sz="2400" b="1" dirty="0">
                <a:solidFill>
                  <a:srgbClr val="097164"/>
                </a:solidFill>
              </a:rPr>
              <a:t>réserves stratégiques provinciales </a:t>
            </a:r>
            <a:r>
              <a:rPr lang="fr-BE" sz="2400" dirty="0"/>
              <a:t>(</a:t>
            </a:r>
            <a:r>
              <a:rPr lang="fr-BE" sz="1800" dirty="0"/>
              <a:t>pour tenir 15 jours</a:t>
            </a:r>
            <a:r>
              <a:rPr lang="fr-BE" sz="2400" dirty="0"/>
              <a:t>) + celles dans les MR/MRS/ institutions</a:t>
            </a:r>
          </a:p>
          <a:p>
            <a:pPr lvl="0"/>
            <a:r>
              <a:rPr lang="fr-BE" sz="2400" dirty="0"/>
              <a:t>Pas de gros soucis lors de la 2</a:t>
            </a:r>
            <a:r>
              <a:rPr lang="fr-BE" sz="2400" baseline="30000" dirty="0"/>
              <a:t>e</a:t>
            </a:r>
            <a:r>
              <a:rPr lang="fr-BE" sz="2400" dirty="0"/>
              <a:t> vague </a:t>
            </a:r>
            <a:r>
              <a:rPr lang="fr-BE" sz="2400" b="1" dirty="0"/>
              <a:t>= </a:t>
            </a:r>
            <a:r>
              <a:rPr lang="fr-BE" sz="2400" b="1" u="sng" dirty="0">
                <a:solidFill>
                  <a:srgbClr val="097164"/>
                </a:solidFill>
              </a:rPr>
              <a:t>véritable amélioration</a:t>
            </a:r>
            <a:endParaRPr lang="fr-BE" sz="2400" u="sng" dirty="0">
              <a:solidFill>
                <a:srgbClr val="097164"/>
              </a:solidFill>
            </a:endParaRPr>
          </a:p>
          <a:p>
            <a:pPr marL="0" indent="0">
              <a:buNone/>
            </a:pPr>
            <a:endParaRPr lang="fr-FR" sz="1800" dirty="0"/>
          </a:p>
        </p:txBody>
      </p:sp>
      <p:sp>
        <p:nvSpPr>
          <p:cNvPr id="5" name="Rectangle 4">
            <a:extLst>
              <a:ext uri="{FF2B5EF4-FFF2-40B4-BE49-F238E27FC236}">
                <a16:creationId xmlns:a16="http://schemas.microsoft.com/office/drawing/2014/main" id="{66675223-46C6-8F47-B03C-ABC6D069A5C2}"/>
              </a:ext>
            </a:extLst>
          </p:cNvPr>
          <p:cNvSpPr/>
          <p:nvPr/>
        </p:nvSpPr>
        <p:spPr>
          <a:xfrm>
            <a:off x="8528072" y="6469847"/>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B207A3CD-D3F7-874B-953E-82FF04568D50}"/>
              </a:ext>
            </a:extLst>
          </p:cNvPr>
          <p:cNvSpPr txBox="1"/>
          <p:nvPr/>
        </p:nvSpPr>
        <p:spPr>
          <a:xfrm>
            <a:off x="7569865" y="6412586"/>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15</a:t>
            </a:r>
          </a:p>
        </p:txBody>
      </p:sp>
      <p:pic>
        <p:nvPicPr>
          <p:cNvPr id="10" name="Graphique 9" descr="Barrière de construction avec un remplissage uni">
            <a:extLst>
              <a:ext uri="{FF2B5EF4-FFF2-40B4-BE49-F238E27FC236}">
                <a16:creationId xmlns:a16="http://schemas.microsoft.com/office/drawing/2014/main" id="{BF0659C0-152F-9A4F-BBFD-2F8557F066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252" y="559294"/>
            <a:ext cx="848939" cy="848939"/>
          </a:xfrm>
          <a:prstGeom prst="rect">
            <a:avLst/>
          </a:prstGeom>
        </p:spPr>
      </p:pic>
      <p:sp>
        <p:nvSpPr>
          <p:cNvPr id="11" name="Ellipse 10">
            <a:extLst>
              <a:ext uri="{FF2B5EF4-FFF2-40B4-BE49-F238E27FC236}">
                <a16:creationId xmlns:a16="http://schemas.microsoft.com/office/drawing/2014/main" id="{5108262E-60BC-0A4F-A6DA-0C7B92E15B74}"/>
              </a:ext>
            </a:extLst>
          </p:cNvPr>
          <p:cNvSpPr/>
          <p:nvPr/>
        </p:nvSpPr>
        <p:spPr>
          <a:xfrm>
            <a:off x="1087314" y="877595"/>
            <a:ext cx="724096" cy="72409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Graphique 11" descr="Masque chirurgical avec un remplissage uni">
            <a:extLst>
              <a:ext uri="{FF2B5EF4-FFF2-40B4-BE49-F238E27FC236}">
                <a16:creationId xmlns:a16="http://schemas.microsoft.com/office/drawing/2014/main" id="{70D8DCE9-DA53-F741-9D14-12D3010A51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2748" y="977472"/>
            <a:ext cx="624220" cy="624220"/>
          </a:xfrm>
          <a:prstGeom prst="rect">
            <a:avLst/>
          </a:prstGeom>
        </p:spPr>
      </p:pic>
    </p:spTree>
    <p:extLst>
      <p:ext uri="{BB962C8B-B14F-4D97-AF65-F5344CB8AC3E}">
        <p14:creationId xmlns:p14="http://schemas.microsoft.com/office/powerpoint/2010/main" val="113367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12D8E-8A77-B842-9CEB-59C0D3B36AFB}"/>
              </a:ext>
            </a:extLst>
          </p:cNvPr>
          <p:cNvSpPr>
            <a:spLocks noGrp="1"/>
          </p:cNvSpPr>
          <p:nvPr>
            <p:ph type="title"/>
          </p:nvPr>
        </p:nvSpPr>
        <p:spPr>
          <a:xfrm>
            <a:off x="2699072" y="546497"/>
            <a:ext cx="6720168" cy="994172"/>
          </a:xfrm>
        </p:spPr>
        <p:txBody>
          <a:bodyPr>
            <a:normAutofit fontScale="90000"/>
          </a:bodyPr>
          <a:lstStyle/>
          <a:p>
            <a:r>
              <a:rPr lang="en-US" b="1" dirty="0" err="1">
                <a:solidFill>
                  <a:srgbClr val="097164"/>
                </a:solidFill>
              </a:rPr>
              <a:t>Chantier</a:t>
            </a:r>
            <a:r>
              <a:rPr lang="en-US" b="1" dirty="0">
                <a:solidFill>
                  <a:srgbClr val="097164"/>
                </a:solidFill>
              </a:rPr>
              <a:t> O</a:t>
            </a:r>
            <a:r>
              <a:rPr lang="en-US" b="1" baseline="-25000" dirty="0">
                <a:solidFill>
                  <a:srgbClr val="097164"/>
                </a:solidFill>
              </a:rPr>
              <a:t>2</a:t>
            </a:r>
            <a:br>
              <a:rPr lang="en-US" b="1" baseline="-25000" dirty="0">
                <a:solidFill>
                  <a:srgbClr val="097164"/>
                </a:solidFill>
              </a:rPr>
            </a:b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3CB85D4C-40DB-A14C-8A7C-5B033B6E1996}"/>
              </a:ext>
            </a:extLst>
          </p:cNvPr>
          <p:cNvSpPr>
            <a:spLocks noGrp="1"/>
          </p:cNvSpPr>
          <p:nvPr>
            <p:ph idx="1"/>
          </p:nvPr>
        </p:nvSpPr>
        <p:spPr>
          <a:xfrm>
            <a:off x="115614" y="2017859"/>
            <a:ext cx="8902261" cy="4677865"/>
          </a:xfrm>
        </p:spPr>
        <p:txBody>
          <a:bodyPr>
            <a:normAutofit/>
          </a:bodyPr>
          <a:lstStyle/>
          <a:p>
            <a:pPr lvl="0"/>
            <a:r>
              <a:rPr lang="fr-BE" sz="2000" b="1" dirty="0">
                <a:solidFill>
                  <a:srgbClr val="097164"/>
                </a:solidFill>
              </a:rPr>
              <a:t>O</a:t>
            </a:r>
            <a:r>
              <a:rPr lang="fr-BE" sz="2000" b="1" baseline="-25000" dirty="0">
                <a:solidFill>
                  <a:srgbClr val="097164"/>
                </a:solidFill>
              </a:rPr>
              <a:t>2</a:t>
            </a:r>
            <a:r>
              <a:rPr lang="fr-BE" sz="2000" dirty="0"/>
              <a:t> : Souci dès avril : peu de firmes, pénurie O</a:t>
            </a:r>
            <a:r>
              <a:rPr lang="fr-BE" sz="2000" baseline="-25000" dirty="0"/>
              <a:t>2</a:t>
            </a:r>
            <a:r>
              <a:rPr lang="fr-BE" sz="2000" dirty="0"/>
              <a:t> pour AMU et institutions résidentielles. </a:t>
            </a:r>
          </a:p>
          <a:p>
            <a:pPr lvl="0"/>
            <a:r>
              <a:rPr lang="fr-BE" sz="2000" dirty="0"/>
              <a:t>Rupture de stock dans MRS. Dépannages d’urgences organisés par SFG avec Croix-Rouge et ACS.</a:t>
            </a:r>
          </a:p>
          <a:p>
            <a:pPr lvl="0"/>
            <a:r>
              <a:rPr lang="fr-BE" sz="2000" dirty="0"/>
              <a:t>Panne réseau O</a:t>
            </a:r>
            <a:r>
              <a:rPr lang="fr-BE" sz="2000" baseline="-25000" dirty="0"/>
              <a:t>2</a:t>
            </a:r>
            <a:r>
              <a:rPr lang="fr-BE" sz="2000" dirty="0"/>
              <a:t> </a:t>
            </a:r>
            <a:r>
              <a:rPr lang="fr-BE" sz="2000" dirty="0" err="1"/>
              <a:t>danss</a:t>
            </a:r>
            <a:r>
              <a:rPr lang="fr-BE" sz="2000" dirty="0"/>
              <a:t> un hôpital.</a:t>
            </a:r>
          </a:p>
          <a:p>
            <a:pPr lvl="0"/>
            <a:r>
              <a:rPr lang="fr-BE" sz="2000" dirty="0"/>
              <a:t>Manque d’</a:t>
            </a:r>
            <a:r>
              <a:rPr lang="fr-BE" sz="2000" dirty="0" err="1"/>
              <a:t>oxyconcentrateurs</a:t>
            </a:r>
            <a:r>
              <a:rPr lang="fr-BE" sz="2000" dirty="0"/>
              <a:t> – Durée et complexité des processus de nettoyage… </a:t>
            </a:r>
          </a:p>
          <a:p>
            <a:pPr marL="0" indent="0">
              <a:buNone/>
            </a:pPr>
            <a:r>
              <a:rPr lang="fr-BE" sz="2000" dirty="0"/>
              <a:t>  </a:t>
            </a:r>
          </a:p>
          <a:p>
            <a:pPr marL="0" indent="0">
              <a:buNone/>
            </a:pPr>
            <a:r>
              <a:rPr lang="fr-BE" sz="2000" dirty="0"/>
              <a:t>Mais beaucoup </a:t>
            </a:r>
            <a:r>
              <a:rPr lang="fr-BE" sz="2000" b="1" u="sng" dirty="0">
                <a:solidFill>
                  <a:srgbClr val="097164"/>
                </a:solidFill>
              </a:rPr>
              <a:t>moins de problèmes</a:t>
            </a:r>
            <a:r>
              <a:rPr lang="fr-BE" sz="2000" u="sng" dirty="0">
                <a:solidFill>
                  <a:srgbClr val="097164"/>
                </a:solidFill>
              </a:rPr>
              <a:t> </a:t>
            </a:r>
            <a:r>
              <a:rPr lang="fr-BE" sz="2000" b="1" u="sng" dirty="0">
                <a:solidFill>
                  <a:srgbClr val="097164"/>
                </a:solidFill>
              </a:rPr>
              <a:t>lors 2</a:t>
            </a:r>
            <a:r>
              <a:rPr lang="fr-BE" sz="2000" b="1" u="sng" baseline="30000" dirty="0">
                <a:solidFill>
                  <a:srgbClr val="097164"/>
                </a:solidFill>
              </a:rPr>
              <a:t>e</a:t>
            </a:r>
            <a:r>
              <a:rPr lang="fr-BE" sz="2000" b="1" u="sng" dirty="0">
                <a:solidFill>
                  <a:srgbClr val="097164"/>
                </a:solidFill>
              </a:rPr>
              <a:t> vague</a:t>
            </a:r>
            <a:endParaRPr lang="fr-BE" sz="2000" u="sng" dirty="0">
              <a:solidFill>
                <a:srgbClr val="097164"/>
              </a:solidFill>
            </a:endParaRPr>
          </a:p>
        </p:txBody>
      </p:sp>
      <p:sp>
        <p:nvSpPr>
          <p:cNvPr id="5" name="Rectangle 4">
            <a:extLst>
              <a:ext uri="{FF2B5EF4-FFF2-40B4-BE49-F238E27FC236}">
                <a16:creationId xmlns:a16="http://schemas.microsoft.com/office/drawing/2014/main" id="{913F78A0-D520-134C-8F14-2E8C52CC1E6D}"/>
              </a:ext>
            </a:extLst>
          </p:cNvPr>
          <p:cNvSpPr/>
          <p:nvPr/>
        </p:nvSpPr>
        <p:spPr>
          <a:xfrm>
            <a:off x="8528073" y="6475986"/>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CB8B00A4-14EE-7644-AFF8-2C18A7AAFC78}"/>
              </a:ext>
            </a:extLst>
          </p:cNvPr>
          <p:cNvSpPr txBox="1"/>
          <p:nvPr/>
        </p:nvSpPr>
        <p:spPr>
          <a:xfrm>
            <a:off x="7569866" y="6418725"/>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16</a:t>
            </a:r>
          </a:p>
        </p:txBody>
      </p:sp>
      <p:pic>
        <p:nvPicPr>
          <p:cNvPr id="7" name="Graphique 6" descr="Barrière de construction avec un remplissage uni">
            <a:extLst>
              <a:ext uri="{FF2B5EF4-FFF2-40B4-BE49-F238E27FC236}">
                <a16:creationId xmlns:a16="http://schemas.microsoft.com/office/drawing/2014/main" id="{C2854085-B8A3-F74B-80BC-AF698EC56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194" y="633613"/>
            <a:ext cx="1038125" cy="1038125"/>
          </a:xfrm>
          <a:prstGeom prst="rect">
            <a:avLst/>
          </a:prstGeom>
        </p:spPr>
      </p:pic>
      <p:sp>
        <p:nvSpPr>
          <p:cNvPr id="8" name="Ellipse 7">
            <a:extLst>
              <a:ext uri="{FF2B5EF4-FFF2-40B4-BE49-F238E27FC236}">
                <a16:creationId xmlns:a16="http://schemas.microsoft.com/office/drawing/2014/main" id="{50A46D53-F72F-2C47-A5E3-4E0260DB5A7D}"/>
              </a:ext>
            </a:extLst>
          </p:cNvPr>
          <p:cNvSpPr/>
          <p:nvPr/>
        </p:nvSpPr>
        <p:spPr>
          <a:xfrm>
            <a:off x="1119077" y="979735"/>
            <a:ext cx="885461" cy="88546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Graphique 12" descr="Livraison avec un remplissage uni">
            <a:extLst>
              <a:ext uri="{FF2B5EF4-FFF2-40B4-BE49-F238E27FC236}">
                <a16:creationId xmlns:a16="http://schemas.microsoft.com/office/drawing/2014/main" id="{FE4DDE3D-E76E-B143-8CFF-1526C7B3C8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025" y="889002"/>
            <a:ext cx="1038125" cy="1038125"/>
          </a:xfrm>
          <a:prstGeom prst="rect">
            <a:avLst/>
          </a:prstGeom>
        </p:spPr>
      </p:pic>
    </p:spTree>
    <p:extLst>
      <p:ext uri="{BB962C8B-B14F-4D97-AF65-F5344CB8AC3E}">
        <p14:creationId xmlns:p14="http://schemas.microsoft.com/office/powerpoint/2010/main" val="184463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12D8E-8A77-B842-9CEB-59C0D3B36AFB}"/>
              </a:ext>
            </a:extLst>
          </p:cNvPr>
          <p:cNvSpPr>
            <a:spLocks noGrp="1"/>
          </p:cNvSpPr>
          <p:nvPr>
            <p:ph type="title"/>
          </p:nvPr>
        </p:nvSpPr>
        <p:spPr>
          <a:xfrm>
            <a:off x="2699072" y="546497"/>
            <a:ext cx="6720168" cy="994172"/>
          </a:xfrm>
        </p:spPr>
        <p:txBody>
          <a:bodyPr>
            <a:normAutofit/>
          </a:bodyPr>
          <a:lstStyle/>
          <a:p>
            <a:r>
              <a:rPr lang="en-US" b="1" dirty="0" err="1">
                <a:solidFill>
                  <a:srgbClr val="097164"/>
                </a:solidFill>
              </a:rPr>
              <a:t>Chantier</a:t>
            </a:r>
            <a:r>
              <a:rPr lang="en-US" b="1" dirty="0">
                <a:solidFill>
                  <a:srgbClr val="097164"/>
                </a:solidFill>
              </a:rPr>
              <a:t> Testing</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3CB85D4C-40DB-A14C-8A7C-5B033B6E1996}"/>
              </a:ext>
            </a:extLst>
          </p:cNvPr>
          <p:cNvSpPr>
            <a:spLocks noGrp="1"/>
          </p:cNvSpPr>
          <p:nvPr>
            <p:ph idx="1"/>
          </p:nvPr>
        </p:nvSpPr>
        <p:spPr>
          <a:xfrm>
            <a:off x="115614" y="2017859"/>
            <a:ext cx="8902261" cy="4677865"/>
          </a:xfrm>
        </p:spPr>
        <p:txBody>
          <a:bodyPr>
            <a:normAutofit/>
          </a:bodyPr>
          <a:lstStyle/>
          <a:p>
            <a:pPr lvl="0"/>
            <a:r>
              <a:rPr lang="fr-BE" sz="2400" b="1" dirty="0">
                <a:solidFill>
                  <a:srgbClr val="097164"/>
                </a:solidFill>
              </a:rPr>
              <a:t>Tests</a:t>
            </a:r>
            <a:r>
              <a:rPr lang="fr-BE" sz="2400" dirty="0"/>
              <a:t> : pénurie lors de la 1</a:t>
            </a:r>
            <a:r>
              <a:rPr lang="fr-BE" sz="2400" baseline="30000" dirty="0"/>
              <a:t>e</a:t>
            </a:r>
            <a:r>
              <a:rPr lang="fr-BE" sz="2400" dirty="0"/>
              <a:t> vague + difficulté à trouver des MG pour aller dans les MR/MRS (dû au manque d’EPI), durée avant résultats + difficultés encodages + parfois difficultés matériaux (écouvillons qui blessent) + souci paiements…</a:t>
            </a:r>
          </a:p>
          <a:p>
            <a:pPr marL="0" lvl="0" indent="0">
              <a:buNone/>
            </a:pPr>
            <a:endParaRPr lang="fr-BE" sz="2400" dirty="0"/>
          </a:p>
          <a:p>
            <a:r>
              <a:rPr lang="fr-BE" sz="2400" dirty="0"/>
              <a:t>En #BW p.ex., les services du gouverneur ont joué au </a:t>
            </a:r>
            <a:r>
              <a:rPr lang="fr-BE" sz="2400" b="1" dirty="0">
                <a:solidFill>
                  <a:srgbClr val="097164"/>
                </a:solidFill>
              </a:rPr>
              <a:t>logisticien</a:t>
            </a:r>
            <a:r>
              <a:rPr lang="fr-BE" sz="2400" dirty="0"/>
              <a:t> pour la majeure partie des livraisons EPI : aller les chercher – les vérifier et les compter – découper, vérifier, corriger les listings - dispatcher – organiser le ramassage dans nos locaux (et ensuite organiser/vérifier les tournées de livraison). Tout ça avec une équipe très réduite 7/7.</a:t>
            </a:r>
          </a:p>
        </p:txBody>
      </p:sp>
      <p:sp>
        <p:nvSpPr>
          <p:cNvPr id="5" name="Rectangle 4">
            <a:extLst>
              <a:ext uri="{FF2B5EF4-FFF2-40B4-BE49-F238E27FC236}">
                <a16:creationId xmlns:a16="http://schemas.microsoft.com/office/drawing/2014/main" id="{913F78A0-D520-134C-8F14-2E8C52CC1E6D}"/>
              </a:ext>
            </a:extLst>
          </p:cNvPr>
          <p:cNvSpPr/>
          <p:nvPr/>
        </p:nvSpPr>
        <p:spPr>
          <a:xfrm>
            <a:off x="8528073" y="6475986"/>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CB8B00A4-14EE-7644-AFF8-2C18A7AAFC78}"/>
              </a:ext>
            </a:extLst>
          </p:cNvPr>
          <p:cNvSpPr txBox="1"/>
          <p:nvPr/>
        </p:nvSpPr>
        <p:spPr>
          <a:xfrm>
            <a:off x="7569866" y="6418725"/>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16</a:t>
            </a:r>
          </a:p>
        </p:txBody>
      </p:sp>
      <p:pic>
        <p:nvPicPr>
          <p:cNvPr id="7" name="Graphique 6" descr="Barrière de construction avec un remplissage uni">
            <a:extLst>
              <a:ext uri="{FF2B5EF4-FFF2-40B4-BE49-F238E27FC236}">
                <a16:creationId xmlns:a16="http://schemas.microsoft.com/office/drawing/2014/main" id="{C2854085-B8A3-F74B-80BC-AF698EC56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194" y="633613"/>
            <a:ext cx="1038125" cy="1038125"/>
          </a:xfrm>
          <a:prstGeom prst="rect">
            <a:avLst/>
          </a:prstGeom>
        </p:spPr>
      </p:pic>
      <p:sp>
        <p:nvSpPr>
          <p:cNvPr id="8" name="Ellipse 7">
            <a:extLst>
              <a:ext uri="{FF2B5EF4-FFF2-40B4-BE49-F238E27FC236}">
                <a16:creationId xmlns:a16="http://schemas.microsoft.com/office/drawing/2014/main" id="{50A46D53-F72F-2C47-A5E3-4E0260DB5A7D}"/>
              </a:ext>
            </a:extLst>
          </p:cNvPr>
          <p:cNvSpPr/>
          <p:nvPr/>
        </p:nvSpPr>
        <p:spPr>
          <a:xfrm>
            <a:off x="1119077" y="979735"/>
            <a:ext cx="885461" cy="88546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Graphique 12" descr="Livraison avec un remplissage uni">
            <a:extLst>
              <a:ext uri="{FF2B5EF4-FFF2-40B4-BE49-F238E27FC236}">
                <a16:creationId xmlns:a16="http://schemas.microsoft.com/office/drawing/2014/main" id="{FE4DDE3D-E76E-B143-8CFF-1526C7B3C8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025" y="889002"/>
            <a:ext cx="1038125" cy="1038125"/>
          </a:xfrm>
          <a:prstGeom prst="rect">
            <a:avLst/>
          </a:prstGeom>
        </p:spPr>
      </p:pic>
    </p:spTree>
    <p:extLst>
      <p:ext uri="{BB962C8B-B14F-4D97-AF65-F5344CB8AC3E}">
        <p14:creationId xmlns:p14="http://schemas.microsoft.com/office/powerpoint/2010/main" val="208373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75D5C-7A1E-45AB-AA88-EC8A69C571B1}"/>
              </a:ext>
            </a:extLst>
          </p:cNvPr>
          <p:cNvSpPr/>
          <p:nvPr/>
        </p:nvSpPr>
        <p:spPr bwMode="auto">
          <a:xfrm>
            <a:off x="469900" y="404813"/>
            <a:ext cx="8205788" cy="17938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3" name="Espace réservé de la date 2">
            <a:extLst>
              <a:ext uri="{FF2B5EF4-FFF2-40B4-BE49-F238E27FC236}">
                <a16:creationId xmlns:a16="http://schemas.microsoft.com/office/drawing/2014/main" id="{2FDA74AA-33C7-4511-9A9F-DBA63E00F8A9}"/>
              </a:ext>
            </a:extLst>
          </p:cNvPr>
          <p:cNvSpPr>
            <a:spLocks noGrp="1"/>
          </p:cNvSpPr>
          <p:nvPr>
            <p:ph type="dt" sz="quarter" idx="10"/>
          </p:nvPr>
        </p:nvSpPr>
        <p:spPr/>
        <p:txBody>
          <a:bodyPr/>
          <a:lstStyle/>
          <a:p>
            <a:pPr>
              <a:defRPr/>
            </a:pPr>
            <a:endParaRPr lang="fr-BE" dirty="0"/>
          </a:p>
        </p:txBody>
      </p:sp>
      <p:sp>
        <p:nvSpPr>
          <p:cNvPr id="10245" name="Espace réservé du numéro de diapositive 8">
            <a:extLst>
              <a:ext uri="{FF2B5EF4-FFF2-40B4-BE49-F238E27FC236}">
                <a16:creationId xmlns:a16="http://schemas.microsoft.com/office/drawing/2014/main" id="{B73B84CE-057A-8C40-A11C-FFD34D00AA5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AFA8616-70E0-5645-805E-4550CD9495EE}" type="slidenum">
              <a:rPr lang="fr-BE" altLang="fr-FR" sz="1200">
                <a:solidFill>
                  <a:srgbClr val="898989"/>
                </a:solidFill>
                <a:latin typeface="Arial" panose="020B0604020202020204" pitchFamily="34" charset="0"/>
              </a:rPr>
              <a:pPr>
                <a:spcBef>
                  <a:spcPct val="0"/>
                </a:spcBef>
                <a:buFontTx/>
                <a:buNone/>
              </a:pPr>
              <a:t>13</a:t>
            </a:fld>
            <a:endParaRPr lang="fr-BE" altLang="fr-FR" sz="1200">
              <a:solidFill>
                <a:srgbClr val="898989"/>
              </a:solidFill>
              <a:latin typeface="Arial" panose="020B0604020202020204" pitchFamily="34" charset="0"/>
            </a:endParaRPr>
          </a:p>
        </p:txBody>
      </p:sp>
      <p:sp>
        <p:nvSpPr>
          <p:cNvPr id="2" name="ZoneTexte 1">
            <a:extLst>
              <a:ext uri="{FF2B5EF4-FFF2-40B4-BE49-F238E27FC236}">
                <a16:creationId xmlns:a16="http://schemas.microsoft.com/office/drawing/2014/main" id="{650A6C51-375D-3E42-8B9F-E16075AC5092}"/>
              </a:ext>
            </a:extLst>
          </p:cNvPr>
          <p:cNvSpPr txBox="1"/>
          <p:nvPr/>
        </p:nvSpPr>
        <p:spPr>
          <a:xfrm>
            <a:off x="2596648" y="549931"/>
            <a:ext cx="4198886" cy="523220"/>
          </a:xfrm>
          <a:prstGeom prst="rect">
            <a:avLst/>
          </a:prstGeom>
          <a:noFill/>
        </p:spPr>
        <p:txBody>
          <a:bodyPr wrap="square" rtlCol="0">
            <a:spAutoFit/>
          </a:bodyPr>
          <a:lstStyle/>
          <a:p>
            <a:pPr algn="ctr"/>
            <a:r>
              <a:rPr lang="fr-FR" sz="2800" dirty="0"/>
              <a:t>PC-</a:t>
            </a:r>
            <a:r>
              <a:rPr lang="fr-FR" sz="2800" dirty="0" err="1"/>
              <a:t>Ops</a:t>
            </a:r>
            <a:endParaRPr lang="fr-FR" sz="2800" dirty="0"/>
          </a:p>
        </p:txBody>
      </p:sp>
      <p:pic>
        <p:nvPicPr>
          <p:cNvPr id="6" name="Image 5" descr="Une image contenant texte, ciel, extérieur, route&#10;&#10;Description générée automatiquement">
            <a:extLst>
              <a:ext uri="{FF2B5EF4-FFF2-40B4-BE49-F238E27FC236}">
                <a16:creationId xmlns:a16="http://schemas.microsoft.com/office/drawing/2014/main" id="{3A88D080-275E-8F4E-AFA9-6C42EAF0C40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7802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F623B-94EC-204F-8708-9C32352E61C2}"/>
              </a:ext>
            </a:extLst>
          </p:cNvPr>
          <p:cNvSpPr>
            <a:spLocks noGrp="1"/>
          </p:cNvSpPr>
          <p:nvPr>
            <p:ph type="title"/>
          </p:nvPr>
        </p:nvSpPr>
        <p:spPr>
          <a:xfrm>
            <a:off x="1906378" y="376142"/>
            <a:ext cx="6998540" cy="994172"/>
          </a:xfrm>
        </p:spPr>
        <p:txBody>
          <a:bodyPr>
            <a:normAutofit fontScale="90000"/>
          </a:bodyPr>
          <a:lstStyle/>
          <a:p>
            <a:r>
              <a:rPr lang="fr-BE" b="1" dirty="0">
                <a:solidFill>
                  <a:srgbClr val="097164"/>
                </a:solidFill>
              </a:rPr>
              <a:t>Chantier CIS </a:t>
            </a:r>
            <a:r>
              <a:rPr lang="fr-BE" sz="2700" b="1" dirty="0">
                <a:solidFill>
                  <a:srgbClr val="097164"/>
                </a:solidFill>
              </a:rPr>
              <a:t>(Centres Intermédiaires de Soins)</a:t>
            </a:r>
            <a:r>
              <a:rPr lang="fr-BE" sz="2700" dirty="0">
                <a:solidFill>
                  <a:srgbClr val="097164"/>
                </a:solidFill>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11FBB78E-17CB-084E-9BAF-DF66C279AF3B}"/>
              </a:ext>
            </a:extLst>
          </p:cNvPr>
          <p:cNvSpPr>
            <a:spLocks noGrp="1"/>
          </p:cNvSpPr>
          <p:nvPr>
            <p:ph idx="1"/>
          </p:nvPr>
        </p:nvSpPr>
        <p:spPr>
          <a:xfrm>
            <a:off x="239082" y="1884574"/>
            <a:ext cx="8665836" cy="4829746"/>
          </a:xfrm>
        </p:spPr>
        <p:txBody>
          <a:bodyPr>
            <a:normAutofit fontScale="85000" lnSpcReduction="20000"/>
          </a:bodyPr>
          <a:lstStyle/>
          <a:p>
            <a:pPr marL="0" indent="0">
              <a:buNone/>
            </a:pPr>
            <a:r>
              <a:rPr lang="fr-BE" sz="2475" b="1" dirty="0">
                <a:solidFill>
                  <a:srgbClr val="097164"/>
                </a:solidFill>
              </a:rPr>
              <a:t>Structures pour accueil patients post hospitalisation mais qui ne peuvent encore retourner chez eux ou en MR</a:t>
            </a:r>
            <a:r>
              <a:rPr lang="fr-BE" sz="2475" dirty="0">
                <a:solidFill>
                  <a:srgbClr val="097164"/>
                </a:solidFill>
              </a:rPr>
              <a:t>.</a:t>
            </a:r>
          </a:p>
          <a:p>
            <a:pPr lvl="0"/>
            <a:r>
              <a:rPr lang="fr-BE" b="1" dirty="0">
                <a:solidFill>
                  <a:srgbClr val="097164"/>
                </a:solidFill>
              </a:rPr>
              <a:t>3 avril</a:t>
            </a:r>
            <a:r>
              <a:rPr lang="fr-BE" dirty="0">
                <a:solidFill>
                  <a:srgbClr val="097164"/>
                </a:solidFill>
              </a:rPr>
              <a:t> </a:t>
            </a:r>
            <a:r>
              <a:rPr lang="fr-BE" dirty="0"/>
              <a:t>: note SPF – CIM </a:t>
            </a:r>
          </a:p>
          <a:p>
            <a:pPr lvl="0"/>
            <a:r>
              <a:rPr lang="fr-BE" b="1" dirty="0">
                <a:solidFill>
                  <a:srgbClr val="097164"/>
                </a:solidFill>
              </a:rPr>
              <a:t>9 avril</a:t>
            </a:r>
            <a:r>
              <a:rPr lang="fr-BE" dirty="0">
                <a:solidFill>
                  <a:srgbClr val="097164"/>
                </a:solidFill>
              </a:rPr>
              <a:t> </a:t>
            </a:r>
            <a:r>
              <a:rPr lang="fr-BE" dirty="0"/>
              <a:t>: proposition CIS à OLLN William Lennox et puis des dizaines d’échanges… Difficultés : double financement, bureaucratie etc. </a:t>
            </a:r>
          </a:p>
          <a:p>
            <a:pPr marL="0" lvl="0" indent="0">
              <a:buNone/>
            </a:pPr>
            <a:r>
              <a:rPr lang="fr-BE" dirty="0"/>
              <a:t>(</a:t>
            </a:r>
            <a:r>
              <a:rPr lang="fr-BE" sz="1800" dirty="0"/>
              <a:t>2 CIS ouverts dans d’autres provinces</a:t>
            </a:r>
            <a:r>
              <a:rPr lang="fr-BE" dirty="0"/>
              <a:t>)</a:t>
            </a:r>
          </a:p>
          <a:p>
            <a:pPr lvl="0"/>
            <a:r>
              <a:rPr lang="fr-BE" b="1" dirty="0">
                <a:solidFill>
                  <a:srgbClr val="097164"/>
                </a:solidFill>
              </a:rPr>
              <a:t>22 octobre</a:t>
            </a:r>
            <a:r>
              <a:rPr lang="fr-BE" dirty="0">
                <a:solidFill>
                  <a:srgbClr val="097164"/>
                </a:solidFill>
              </a:rPr>
              <a:t> </a:t>
            </a:r>
            <a:r>
              <a:rPr lang="fr-BE" dirty="0"/>
              <a:t>: rebelote à la demande des hôpitaux – Concertations AVIQ-SPF-</a:t>
            </a:r>
            <a:r>
              <a:rPr lang="fr-BE" dirty="0" err="1"/>
              <a:t>Inami</a:t>
            </a:r>
            <a:r>
              <a:rPr lang="fr-BE" dirty="0"/>
              <a:t>-Cabinet Gouverneur  et déblocage politique en CIM (</a:t>
            </a:r>
            <a:r>
              <a:rPr lang="fr-BE" sz="1800" dirty="0"/>
              <a:t>puis déblocage administratif</a:t>
            </a:r>
            <a:r>
              <a:rPr lang="fr-BE" dirty="0"/>
              <a:t>)</a:t>
            </a:r>
          </a:p>
          <a:p>
            <a:pPr lvl="0"/>
            <a:r>
              <a:rPr lang="fr-BE" b="1" dirty="0">
                <a:solidFill>
                  <a:srgbClr val="097164"/>
                </a:solidFill>
              </a:rPr>
              <a:t>2 novembre</a:t>
            </a:r>
            <a:r>
              <a:rPr lang="fr-BE" dirty="0">
                <a:solidFill>
                  <a:srgbClr val="097164"/>
                </a:solidFill>
              </a:rPr>
              <a:t> </a:t>
            </a:r>
            <a:r>
              <a:rPr lang="fr-BE" dirty="0"/>
              <a:t>: ouverture d’une SIS (Structure Intermédiaire de Soins) à William Lennox, permettant d’accueillir des patients convalescents </a:t>
            </a:r>
            <a:r>
              <a:rPr lang="fr-BE" dirty="0" err="1"/>
              <a:t>Covid</a:t>
            </a:r>
            <a:r>
              <a:rPr lang="fr-BE" dirty="0"/>
              <a:t>+ pendant un mois.</a:t>
            </a:r>
          </a:p>
          <a:p>
            <a:endParaRPr lang="fr-BE" dirty="0"/>
          </a:p>
          <a:p>
            <a:pPr marL="0" indent="0">
              <a:buNone/>
            </a:pPr>
            <a:r>
              <a:rPr lang="fr-BE" dirty="0"/>
              <a:t>Exemple marquant de la difficulté opérationnelle autour de la répartition des compétences.</a:t>
            </a:r>
          </a:p>
          <a:p>
            <a:pPr marL="0" indent="0">
              <a:buNone/>
            </a:pPr>
            <a:endParaRPr lang="fr-FR" dirty="0"/>
          </a:p>
        </p:txBody>
      </p:sp>
      <p:sp>
        <p:nvSpPr>
          <p:cNvPr id="5" name="Rectangle 4">
            <a:extLst>
              <a:ext uri="{FF2B5EF4-FFF2-40B4-BE49-F238E27FC236}">
                <a16:creationId xmlns:a16="http://schemas.microsoft.com/office/drawing/2014/main" id="{F37E5555-8939-904B-B256-D678159B3DF2}"/>
              </a:ext>
            </a:extLst>
          </p:cNvPr>
          <p:cNvSpPr/>
          <p:nvPr/>
        </p:nvSpPr>
        <p:spPr>
          <a:xfrm>
            <a:off x="8507052" y="6480259"/>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771FE658-417A-BB4E-A146-601317B40CF8}"/>
              </a:ext>
            </a:extLst>
          </p:cNvPr>
          <p:cNvSpPr txBox="1"/>
          <p:nvPr/>
        </p:nvSpPr>
        <p:spPr>
          <a:xfrm>
            <a:off x="7548845" y="6422998"/>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18</a:t>
            </a:r>
          </a:p>
        </p:txBody>
      </p:sp>
      <p:pic>
        <p:nvPicPr>
          <p:cNvPr id="7" name="Graphique 6" descr="Barrière de construction avec un remplissage uni">
            <a:extLst>
              <a:ext uri="{FF2B5EF4-FFF2-40B4-BE49-F238E27FC236}">
                <a16:creationId xmlns:a16="http://schemas.microsoft.com/office/drawing/2014/main" id="{E586BD8B-BE18-CD40-B0FE-9255ABB66E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9502" y="562437"/>
            <a:ext cx="914657" cy="914657"/>
          </a:xfrm>
          <a:prstGeom prst="rect">
            <a:avLst/>
          </a:prstGeom>
        </p:spPr>
      </p:pic>
      <p:sp>
        <p:nvSpPr>
          <p:cNvPr id="8" name="Ellipse 7">
            <a:extLst>
              <a:ext uri="{FF2B5EF4-FFF2-40B4-BE49-F238E27FC236}">
                <a16:creationId xmlns:a16="http://schemas.microsoft.com/office/drawing/2014/main" id="{01D14193-017F-4646-9B47-4ECC01812804}"/>
              </a:ext>
            </a:extLst>
          </p:cNvPr>
          <p:cNvSpPr/>
          <p:nvPr/>
        </p:nvSpPr>
        <p:spPr>
          <a:xfrm>
            <a:off x="1126228" y="890402"/>
            <a:ext cx="780150" cy="78015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 name="Graphique 9" descr="Hôpital avec un remplissage uni">
            <a:extLst>
              <a:ext uri="{FF2B5EF4-FFF2-40B4-BE49-F238E27FC236}">
                <a16:creationId xmlns:a16="http://schemas.microsoft.com/office/drawing/2014/main" id="{8B4C97D1-C407-7949-A210-AA5E4BD6BE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491" y="953234"/>
            <a:ext cx="650151" cy="650151"/>
          </a:xfrm>
          <a:prstGeom prst="rect">
            <a:avLst/>
          </a:prstGeom>
        </p:spPr>
      </p:pic>
    </p:spTree>
    <p:extLst>
      <p:ext uri="{BB962C8B-B14F-4D97-AF65-F5344CB8AC3E}">
        <p14:creationId xmlns:p14="http://schemas.microsoft.com/office/powerpoint/2010/main" val="9708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2BCE94-C1F6-6D4B-B772-E9977D9E3498}"/>
              </a:ext>
            </a:extLst>
          </p:cNvPr>
          <p:cNvSpPr>
            <a:spLocks noGrp="1"/>
          </p:cNvSpPr>
          <p:nvPr>
            <p:ph type="title"/>
          </p:nvPr>
        </p:nvSpPr>
        <p:spPr>
          <a:xfrm>
            <a:off x="2077435" y="490853"/>
            <a:ext cx="6649571" cy="994172"/>
          </a:xfrm>
        </p:spPr>
        <p:txBody>
          <a:bodyPr>
            <a:normAutofit fontScale="90000"/>
          </a:bodyPr>
          <a:lstStyle/>
          <a:p>
            <a:r>
              <a:rPr lang="fr-BE" b="1" dirty="0">
                <a:solidFill>
                  <a:srgbClr val="097164"/>
                </a:solidFill>
              </a:rPr>
              <a:t>Chantier des Maison de repos (MR / MRS) et des institutions pour handicapés</a:t>
            </a:r>
            <a:endParaRPr lang="fr-FR" dirty="0">
              <a:solidFill>
                <a:srgbClr val="097164"/>
              </a:solidFill>
            </a:endParaRPr>
          </a:p>
        </p:txBody>
      </p:sp>
      <p:sp>
        <p:nvSpPr>
          <p:cNvPr id="3" name="Espace réservé du contenu 2">
            <a:extLst>
              <a:ext uri="{FF2B5EF4-FFF2-40B4-BE49-F238E27FC236}">
                <a16:creationId xmlns:a16="http://schemas.microsoft.com/office/drawing/2014/main" id="{6D904EA3-C64F-EE4A-AC26-82747788D82C}"/>
              </a:ext>
            </a:extLst>
          </p:cNvPr>
          <p:cNvSpPr>
            <a:spLocks noGrp="1"/>
          </p:cNvSpPr>
          <p:nvPr>
            <p:ph idx="1"/>
          </p:nvPr>
        </p:nvSpPr>
        <p:spPr>
          <a:xfrm>
            <a:off x="218061" y="2126517"/>
            <a:ext cx="8831346" cy="4671134"/>
          </a:xfrm>
        </p:spPr>
        <p:txBody>
          <a:bodyPr>
            <a:normAutofit/>
          </a:bodyPr>
          <a:lstStyle/>
          <a:p>
            <a:r>
              <a:rPr lang="fr-FR" sz="1800" dirty="0"/>
              <a:t>Contacts de terrain ont permis de se rendre compte des difficultés dès la fin mars.</a:t>
            </a:r>
            <a:endParaRPr lang="fr-BE" sz="1800" dirty="0"/>
          </a:p>
          <a:p>
            <a:pPr lvl="0"/>
            <a:r>
              <a:rPr lang="fr-FR" sz="1800" b="1" dirty="0">
                <a:solidFill>
                  <a:srgbClr val="097164"/>
                </a:solidFill>
              </a:rPr>
              <a:t>12 mars</a:t>
            </a:r>
            <a:r>
              <a:rPr lang="fr-FR" sz="1800" dirty="0">
                <a:solidFill>
                  <a:srgbClr val="097164"/>
                </a:solidFill>
              </a:rPr>
              <a:t> </a:t>
            </a:r>
            <a:r>
              <a:rPr lang="fr-FR" sz="1800" dirty="0"/>
              <a:t>:  arrêt des visites.</a:t>
            </a:r>
            <a:endParaRPr lang="fr-BE" sz="1800" dirty="0"/>
          </a:p>
          <a:p>
            <a:pPr lvl="0"/>
            <a:r>
              <a:rPr lang="fr-FR" sz="1800" b="1" dirty="0">
                <a:solidFill>
                  <a:srgbClr val="097164"/>
                </a:solidFill>
              </a:rPr>
              <a:t>6 avril</a:t>
            </a:r>
            <a:r>
              <a:rPr lang="fr-FR" sz="1800" dirty="0">
                <a:solidFill>
                  <a:srgbClr val="097164"/>
                </a:solidFill>
              </a:rPr>
              <a:t> </a:t>
            </a:r>
            <a:r>
              <a:rPr lang="fr-FR" sz="1800" dirty="0"/>
              <a:t>:  mobilisation officielle des gouverneurs – appel à la PC et à la Défense.</a:t>
            </a:r>
            <a:endParaRPr lang="fr-BE" sz="1800" dirty="0"/>
          </a:p>
          <a:p>
            <a:pPr lvl="0"/>
            <a:r>
              <a:rPr lang="fr-FR" sz="1800" b="1" dirty="0">
                <a:solidFill>
                  <a:srgbClr val="097164"/>
                </a:solidFill>
              </a:rPr>
              <a:t>10 avril</a:t>
            </a:r>
            <a:r>
              <a:rPr lang="fr-FR" sz="1800" dirty="0">
                <a:solidFill>
                  <a:srgbClr val="097164"/>
                </a:solidFill>
              </a:rPr>
              <a:t> </a:t>
            </a:r>
            <a:r>
              <a:rPr lang="fr-FR" sz="1800" dirty="0"/>
              <a:t>: Accord de collaboration AVIQ – Gouverneurs (communication du monitoring, gestion des clusters, vidéoconférence quotidienne).</a:t>
            </a:r>
            <a:endParaRPr lang="fr-BE" sz="1800" dirty="0"/>
          </a:p>
          <a:p>
            <a:pPr lvl="0"/>
            <a:r>
              <a:rPr lang="fr-FR" sz="1800" b="1" dirty="0">
                <a:solidFill>
                  <a:srgbClr val="097164"/>
                </a:solidFill>
              </a:rPr>
              <a:t>Actions sur les clusters</a:t>
            </a:r>
            <a:r>
              <a:rPr lang="fr-FR" sz="1800" dirty="0">
                <a:solidFill>
                  <a:srgbClr val="097164"/>
                </a:solidFill>
              </a:rPr>
              <a:t> </a:t>
            </a:r>
            <a:r>
              <a:rPr lang="fr-FR" sz="1800" dirty="0"/>
              <a:t>: </a:t>
            </a:r>
            <a:endParaRPr lang="fr-BE" sz="1800" dirty="0"/>
          </a:p>
          <a:p>
            <a:pPr lvl="1">
              <a:buFont typeface="Courier New" panose="02070309020205020404" pitchFamily="49" charset="0"/>
              <a:buChar char="o"/>
            </a:pPr>
            <a:r>
              <a:rPr lang="fr-FR" sz="1800" dirty="0"/>
              <a:t>Visites, interventions et relais (équipes mobiles en LUX dès le 2 avril).</a:t>
            </a:r>
            <a:endParaRPr lang="fr-BE" sz="1800" dirty="0"/>
          </a:p>
          <a:p>
            <a:pPr lvl="1">
              <a:buFont typeface="Courier New" panose="02070309020205020404" pitchFamily="49" charset="0"/>
              <a:buChar char="o"/>
            </a:pPr>
            <a:r>
              <a:rPr lang="fr-FR" sz="1800" dirty="0"/>
              <a:t>Fournitures d’EPI et d’O</a:t>
            </a:r>
            <a:r>
              <a:rPr lang="fr-FR" sz="1800" baseline="-25000" dirty="0"/>
              <a:t>2.</a:t>
            </a:r>
            <a:endParaRPr lang="fr-BE" sz="1800" dirty="0"/>
          </a:p>
          <a:p>
            <a:pPr lvl="1">
              <a:buFont typeface="Courier New" panose="02070309020205020404" pitchFamily="49" charset="0"/>
              <a:buChar char="o"/>
            </a:pPr>
            <a:r>
              <a:rPr lang="fr-FR" sz="1800" dirty="0"/>
              <a:t>Organisation </a:t>
            </a:r>
            <a:r>
              <a:rPr lang="fr-FR" sz="1800" dirty="0" err="1"/>
              <a:t>cohortages</a:t>
            </a:r>
            <a:r>
              <a:rPr lang="fr-FR" sz="1800" dirty="0"/>
              <a:t>.</a:t>
            </a:r>
          </a:p>
          <a:p>
            <a:pPr lvl="1">
              <a:buFont typeface="Courier New" panose="02070309020205020404" pitchFamily="49" charset="0"/>
              <a:buChar char="o"/>
            </a:pPr>
            <a:r>
              <a:rPr lang="fr-FR" sz="1800" dirty="0"/>
              <a:t>Mesures de police administrative.</a:t>
            </a:r>
            <a:endParaRPr lang="fr-BE" sz="1800" dirty="0"/>
          </a:p>
          <a:p>
            <a:pPr lvl="1">
              <a:buFont typeface="Courier New" panose="02070309020205020404" pitchFamily="49" charset="0"/>
              <a:buChar char="o"/>
            </a:pPr>
            <a:r>
              <a:rPr lang="fr-FR" sz="1800" dirty="0"/>
              <a:t>Manque de personnel – appels volontaires (des centaines) et ensuite appui FOREM.</a:t>
            </a:r>
            <a:endParaRPr lang="fr-BE" sz="1800" dirty="0"/>
          </a:p>
          <a:p>
            <a:pPr lvl="1">
              <a:buFont typeface="Courier New" panose="02070309020205020404" pitchFamily="49" charset="0"/>
              <a:buChar char="o"/>
            </a:pPr>
            <a:r>
              <a:rPr lang="fr-FR" sz="1800" dirty="0"/>
              <a:t>En cas d'hospitalisations massives =&gt; déclenchement de PIM (suivant procédures AMU SPF Santé Publique).</a:t>
            </a:r>
            <a:endParaRPr lang="fr-BE" sz="1800" dirty="0"/>
          </a:p>
          <a:p>
            <a:pPr lvl="1">
              <a:buFont typeface="Courier New" panose="02070309020205020404" pitchFamily="49" charset="0"/>
              <a:buChar char="o"/>
            </a:pPr>
            <a:r>
              <a:rPr lang="fr-BE" sz="1800" dirty="0"/>
              <a:t>Soutien psycho-social (personnel et pensionnaires MR, MRS, collectivités, etc.)</a:t>
            </a:r>
          </a:p>
        </p:txBody>
      </p:sp>
      <p:sp>
        <p:nvSpPr>
          <p:cNvPr id="5" name="Rectangle 4">
            <a:extLst>
              <a:ext uri="{FF2B5EF4-FFF2-40B4-BE49-F238E27FC236}">
                <a16:creationId xmlns:a16="http://schemas.microsoft.com/office/drawing/2014/main" id="{BAF84620-2BA0-5141-924C-7CF7DD0B2C28}"/>
              </a:ext>
            </a:extLst>
          </p:cNvPr>
          <p:cNvSpPr/>
          <p:nvPr/>
        </p:nvSpPr>
        <p:spPr>
          <a:xfrm>
            <a:off x="8528073" y="6497570"/>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E693DF90-2E34-E64F-AEFB-119249F04DC5}"/>
              </a:ext>
            </a:extLst>
          </p:cNvPr>
          <p:cNvSpPr txBox="1"/>
          <p:nvPr/>
        </p:nvSpPr>
        <p:spPr>
          <a:xfrm>
            <a:off x="7569866" y="6440309"/>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19</a:t>
            </a:r>
          </a:p>
        </p:txBody>
      </p:sp>
      <p:pic>
        <p:nvPicPr>
          <p:cNvPr id="7" name="Graphique 6" descr="Barrière de construction avec un remplissage uni">
            <a:extLst>
              <a:ext uri="{FF2B5EF4-FFF2-40B4-BE49-F238E27FC236}">
                <a16:creationId xmlns:a16="http://schemas.microsoft.com/office/drawing/2014/main" id="{80F58176-C87D-A642-BE45-C680BD4C0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330" y="660406"/>
            <a:ext cx="1048636" cy="1048636"/>
          </a:xfrm>
          <a:prstGeom prst="rect">
            <a:avLst/>
          </a:prstGeom>
        </p:spPr>
      </p:pic>
      <p:sp>
        <p:nvSpPr>
          <p:cNvPr id="8" name="Ellipse 7">
            <a:extLst>
              <a:ext uri="{FF2B5EF4-FFF2-40B4-BE49-F238E27FC236}">
                <a16:creationId xmlns:a16="http://schemas.microsoft.com/office/drawing/2014/main" id="{80A020B6-CA3D-8D4E-8BFD-5860B353C09F}"/>
              </a:ext>
            </a:extLst>
          </p:cNvPr>
          <p:cNvSpPr/>
          <p:nvPr/>
        </p:nvSpPr>
        <p:spPr>
          <a:xfrm>
            <a:off x="936759" y="1008074"/>
            <a:ext cx="894426" cy="89442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 name="Graphique 9" descr="Homme avec canne avec un remplissage uni">
            <a:extLst>
              <a:ext uri="{FF2B5EF4-FFF2-40B4-BE49-F238E27FC236}">
                <a16:creationId xmlns:a16="http://schemas.microsoft.com/office/drawing/2014/main" id="{617E26C4-D7BC-FE4C-AD89-0519607E4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3564" y="966699"/>
            <a:ext cx="740704" cy="740704"/>
          </a:xfrm>
          <a:prstGeom prst="rect">
            <a:avLst/>
          </a:prstGeom>
        </p:spPr>
      </p:pic>
      <p:pic>
        <p:nvPicPr>
          <p:cNvPr id="12" name="Graphique 11" descr="Personne en fauteuil roulant avec un remplissage uni">
            <a:extLst>
              <a:ext uri="{FF2B5EF4-FFF2-40B4-BE49-F238E27FC236}">
                <a16:creationId xmlns:a16="http://schemas.microsoft.com/office/drawing/2014/main" id="{17FDA2B0-6D9E-E346-94C6-2AB861FD25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106" y="1086326"/>
            <a:ext cx="778154" cy="778154"/>
          </a:xfrm>
          <a:prstGeom prst="rect">
            <a:avLst/>
          </a:prstGeom>
        </p:spPr>
      </p:pic>
    </p:spTree>
    <p:extLst>
      <p:ext uri="{BB962C8B-B14F-4D97-AF65-F5344CB8AC3E}">
        <p14:creationId xmlns:p14="http://schemas.microsoft.com/office/powerpoint/2010/main" val="58362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2BCE94-C1F6-6D4B-B772-E9977D9E3498}"/>
              </a:ext>
            </a:extLst>
          </p:cNvPr>
          <p:cNvSpPr>
            <a:spLocks noGrp="1"/>
          </p:cNvSpPr>
          <p:nvPr>
            <p:ph type="title"/>
          </p:nvPr>
        </p:nvSpPr>
        <p:spPr>
          <a:xfrm>
            <a:off x="2286878" y="495508"/>
            <a:ext cx="6649571" cy="994172"/>
          </a:xfrm>
        </p:spPr>
        <p:txBody>
          <a:bodyPr>
            <a:normAutofit fontScale="90000"/>
          </a:bodyPr>
          <a:lstStyle/>
          <a:p>
            <a:r>
              <a:rPr lang="fr-BE" b="1" dirty="0">
                <a:solidFill>
                  <a:srgbClr val="097164"/>
                </a:solidFill>
              </a:rPr>
              <a:t>Chantier des Maison de repos (MR / MRS) et des institutions pour handicapés </a:t>
            </a:r>
            <a:r>
              <a:rPr lang="fr-BE" sz="2700" b="1" dirty="0">
                <a:solidFill>
                  <a:srgbClr val="097164"/>
                </a:solidFill>
              </a:rPr>
              <a:t>(suite)</a:t>
            </a:r>
            <a:endParaRPr lang="fr-FR" dirty="0">
              <a:solidFill>
                <a:srgbClr val="097164"/>
              </a:solidFill>
            </a:endParaRPr>
          </a:p>
        </p:txBody>
      </p:sp>
      <p:sp>
        <p:nvSpPr>
          <p:cNvPr id="3" name="Espace réservé du contenu 2">
            <a:extLst>
              <a:ext uri="{FF2B5EF4-FFF2-40B4-BE49-F238E27FC236}">
                <a16:creationId xmlns:a16="http://schemas.microsoft.com/office/drawing/2014/main" id="{6D904EA3-C64F-EE4A-AC26-82747788D82C}"/>
              </a:ext>
            </a:extLst>
          </p:cNvPr>
          <p:cNvSpPr>
            <a:spLocks noGrp="1"/>
          </p:cNvSpPr>
          <p:nvPr>
            <p:ph idx="1"/>
          </p:nvPr>
        </p:nvSpPr>
        <p:spPr>
          <a:xfrm>
            <a:off x="207551" y="2012964"/>
            <a:ext cx="8728898" cy="4419054"/>
          </a:xfrm>
        </p:spPr>
        <p:txBody>
          <a:bodyPr>
            <a:normAutofit/>
          </a:bodyPr>
          <a:lstStyle/>
          <a:p>
            <a:pPr lvl="0"/>
            <a:r>
              <a:rPr lang="fr-BE" sz="2400" b="1" dirty="0">
                <a:solidFill>
                  <a:srgbClr val="097164"/>
                </a:solidFill>
              </a:rPr>
              <a:t>Soucis majeurs </a:t>
            </a:r>
            <a:r>
              <a:rPr lang="fr-BE" sz="2400" b="1" dirty="0"/>
              <a:t>:</a:t>
            </a:r>
            <a:r>
              <a:rPr lang="fr-BE" sz="2400" dirty="0"/>
              <a:t> </a:t>
            </a:r>
          </a:p>
          <a:p>
            <a:pPr lvl="1">
              <a:buFont typeface="Courier New" panose="02070309020205020404" pitchFamily="49" charset="0"/>
              <a:buChar char="o"/>
            </a:pPr>
            <a:r>
              <a:rPr lang="fr-BE" sz="1800" dirty="0"/>
              <a:t>EPI.</a:t>
            </a:r>
          </a:p>
          <a:p>
            <a:pPr lvl="1">
              <a:buFont typeface="Courier New" panose="02070309020205020404" pitchFamily="49" charset="0"/>
              <a:buChar char="o"/>
            </a:pPr>
            <a:r>
              <a:rPr lang="fr-BE" sz="1800" dirty="0"/>
              <a:t>mesures désinfection, mesures sanitaires.</a:t>
            </a:r>
          </a:p>
          <a:p>
            <a:pPr lvl="1">
              <a:buFont typeface="Courier New" panose="02070309020205020404" pitchFamily="49" charset="0"/>
              <a:buChar char="o"/>
            </a:pPr>
            <a:r>
              <a:rPr lang="fr-BE" sz="1800" dirty="0"/>
              <a:t>absence projets thérapeutiques.</a:t>
            </a:r>
          </a:p>
          <a:p>
            <a:pPr lvl="1">
              <a:buFont typeface="Courier New" panose="02070309020205020404" pitchFamily="49" charset="0"/>
              <a:buChar char="o"/>
            </a:pPr>
            <a:r>
              <a:rPr lang="fr-BE" sz="1800" dirty="0"/>
              <a:t>personnel contaminant y compris pers. médical (au début surtout).</a:t>
            </a:r>
          </a:p>
          <a:p>
            <a:pPr lvl="1">
              <a:buFont typeface="Courier New" panose="02070309020205020404" pitchFamily="49" charset="0"/>
              <a:buChar char="o"/>
            </a:pPr>
            <a:r>
              <a:rPr lang="fr-BE" sz="1800" dirty="0"/>
              <a:t>familles parfois peu coopératives.</a:t>
            </a:r>
          </a:p>
          <a:p>
            <a:pPr lvl="1">
              <a:buFont typeface="Courier New" panose="02070309020205020404" pitchFamily="49" charset="0"/>
              <a:buChar char="o"/>
            </a:pPr>
            <a:r>
              <a:rPr lang="fr-BE" sz="1800" dirty="0"/>
              <a:t>protection de la réputation vs/intervention d’une autorité extérieure…</a:t>
            </a:r>
          </a:p>
          <a:p>
            <a:pPr lvl="0"/>
            <a:r>
              <a:rPr lang="fr-BE" sz="2400" b="1" dirty="0">
                <a:solidFill>
                  <a:srgbClr val="097164"/>
                </a:solidFill>
              </a:rPr>
              <a:t>Eté</a:t>
            </a:r>
            <a:r>
              <a:rPr lang="fr-BE" sz="2400" dirty="0"/>
              <a:t> – préparation </a:t>
            </a:r>
            <a:r>
              <a:rPr lang="fr-BE" sz="2400" b="1" dirty="0">
                <a:solidFill>
                  <a:srgbClr val="097164"/>
                </a:solidFill>
              </a:rPr>
              <a:t>Plans internes urgence</a:t>
            </a:r>
            <a:r>
              <a:rPr lang="fr-BE" sz="2400" dirty="0">
                <a:solidFill>
                  <a:srgbClr val="097164"/>
                </a:solidFill>
              </a:rPr>
              <a:t> </a:t>
            </a:r>
            <a:r>
              <a:rPr lang="fr-BE" sz="2400" dirty="0"/>
              <a:t>(</a:t>
            </a:r>
            <a:r>
              <a:rPr lang="fr-BE" sz="1800" dirty="0"/>
              <a:t>70% des institutions sont ok</a:t>
            </a:r>
            <a:r>
              <a:rPr lang="fr-BE" sz="2400" dirty="0"/>
              <a:t>) + constitution de stocks stratégiques d’EPI.</a:t>
            </a:r>
          </a:p>
          <a:p>
            <a:pPr lvl="0"/>
            <a:r>
              <a:rPr lang="fr-BE" sz="2400" b="1" dirty="0">
                <a:solidFill>
                  <a:srgbClr val="097164"/>
                </a:solidFill>
              </a:rPr>
              <a:t>2</a:t>
            </a:r>
            <a:r>
              <a:rPr lang="fr-BE" sz="2400" b="1" baseline="30000" dirty="0">
                <a:solidFill>
                  <a:srgbClr val="097164"/>
                </a:solidFill>
              </a:rPr>
              <a:t>e</a:t>
            </a:r>
            <a:r>
              <a:rPr lang="fr-BE" sz="2400" b="1" dirty="0">
                <a:solidFill>
                  <a:srgbClr val="097164"/>
                </a:solidFill>
              </a:rPr>
              <a:t> vague</a:t>
            </a:r>
            <a:r>
              <a:rPr lang="fr-BE" sz="2400" dirty="0">
                <a:solidFill>
                  <a:srgbClr val="097164"/>
                </a:solidFill>
              </a:rPr>
              <a:t> </a:t>
            </a:r>
            <a:r>
              <a:rPr lang="fr-BE" sz="2400" dirty="0"/>
              <a:t>très forte en #BW, </a:t>
            </a:r>
            <a:r>
              <a:rPr lang="fr-BE" sz="2400" dirty="0" err="1"/>
              <a:t>e.a</a:t>
            </a:r>
            <a:r>
              <a:rPr lang="fr-BE" sz="2400" dirty="0"/>
              <a:t>. dans les MR et dans les institutions pour handicapés (</a:t>
            </a:r>
            <a:r>
              <a:rPr lang="fr-BE" sz="1800" dirty="0"/>
              <a:t>peu touchés lors 1</a:t>
            </a:r>
            <a:r>
              <a:rPr lang="fr-BE" sz="1800" baseline="30000" dirty="0"/>
              <a:t>e</a:t>
            </a:r>
            <a:r>
              <a:rPr lang="fr-BE" sz="1800" dirty="0"/>
              <a:t> vague</a:t>
            </a:r>
            <a:r>
              <a:rPr lang="fr-BE" sz="2400" dirty="0"/>
              <a:t>) – pas encore finie – poursuite des missions.</a:t>
            </a:r>
          </a:p>
        </p:txBody>
      </p:sp>
      <p:sp>
        <p:nvSpPr>
          <p:cNvPr id="5" name="Rectangle 4">
            <a:extLst>
              <a:ext uri="{FF2B5EF4-FFF2-40B4-BE49-F238E27FC236}">
                <a16:creationId xmlns:a16="http://schemas.microsoft.com/office/drawing/2014/main" id="{BAF84620-2BA0-5141-924C-7CF7DD0B2C28}"/>
              </a:ext>
            </a:extLst>
          </p:cNvPr>
          <p:cNvSpPr/>
          <p:nvPr/>
        </p:nvSpPr>
        <p:spPr>
          <a:xfrm>
            <a:off x="8496541" y="6432018"/>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E693DF90-2E34-E64F-AEFB-119249F04DC5}"/>
              </a:ext>
            </a:extLst>
          </p:cNvPr>
          <p:cNvSpPr txBox="1"/>
          <p:nvPr/>
        </p:nvSpPr>
        <p:spPr>
          <a:xfrm>
            <a:off x="7538334" y="6374757"/>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20</a:t>
            </a:r>
          </a:p>
        </p:txBody>
      </p:sp>
      <p:pic>
        <p:nvPicPr>
          <p:cNvPr id="7" name="Graphique 6" descr="Barrière de construction avec un remplissage uni">
            <a:extLst>
              <a:ext uri="{FF2B5EF4-FFF2-40B4-BE49-F238E27FC236}">
                <a16:creationId xmlns:a16="http://schemas.microsoft.com/office/drawing/2014/main" id="{80F58176-C87D-A642-BE45-C680BD4C0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650" y="632482"/>
            <a:ext cx="1069656" cy="1069656"/>
          </a:xfrm>
          <a:prstGeom prst="rect">
            <a:avLst/>
          </a:prstGeom>
        </p:spPr>
      </p:pic>
      <p:sp>
        <p:nvSpPr>
          <p:cNvPr id="8" name="Ellipse 7">
            <a:extLst>
              <a:ext uri="{FF2B5EF4-FFF2-40B4-BE49-F238E27FC236}">
                <a16:creationId xmlns:a16="http://schemas.microsoft.com/office/drawing/2014/main" id="{80A020B6-CA3D-8D4E-8BFD-5860B353C09F}"/>
              </a:ext>
            </a:extLst>
          </p:cNvPr>
          <p:cNvSpPr/>
          <p:nvPr/>
        </p:nvSpPr>
        <p:spPr>
          <a:xfrm>
            <a:off x="1048170" y="983241"/>
            <a:ext cx="912355" cy="91235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 name="Graphique 9" descr="Homme avec canne avec un remplissage uni">
            <a:extLst>
              <a:ext uri="{FF2B5EF4-FFF2-40B4-BE49-F238E27FC236}">
                <a16:creationId xmlns:a16="http://schemas.microsoft.com/office/drawing/2014/main" id="{617E26C4-D7BC-FE4C-AD89-0519607E4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056" y="944947"/>
            <a:ext cx="755552" cy="755552"/>
          </a:xfrm>
          <a:prstGeom prst="rect">
            <a:avLst/>
          </a:prstGeom>
        </p:spPr>
      </p:pic>
      <p:pic>
        <p:nvPicPr>
          <p:cNvPr id="12" name="Graphique 11" descr="Personne en fauteuil roulant avec un remplissage uni">
            <a:extLst>
              <a:ext uri="{FF2B5EF4-FFF2-40B4-BE49-F238E27FC236}">
                <a16:creationId xmlns:a16="http://schemas.microsoft.com/office/drawing/2014/main" id="{17FDA2B0-6D9E-E346-94C6-2AB861FD25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848" y="1063824"/>
            <a:ext cx="793752" cy="793752"/>
          </a:xfrm>
          <a:prstGeom prst="rect">
            <a:avLst/>
          </a:prstGeom>
        </p:spPr>
      </p:pic>
    </p:spTree>
    <p:extLst>
      <p:ext uri="{BB962C8B-B14F-4D97-AF65-F5344CB8AC3E}">
        <p14:creationId xmlns:p14="http://schemas.microsoft.com/office/powerpoint/2010/main" val="13256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DF5BFE-887F-CF4A-8B34-4670B8336732}"/>
              </a:ext>
            </a:extLst>
          </p:cNvPr>
          <p:cNvSpPr>
            <a:spLocks noGrp="1"/>
          </p:cNvSpPr>
          <p:nvPr>
            <p:ph type="title"/>
          </p:nvPr>
        </p:nvSpPr>
        <p:spPr>
          <a:xfrm>
            <a:off x="2437361" y="671464"/>
            <a:ext cx="6788756" cy="994172"/>
          </a:xfrm>
        </p:spPr>
        <p:txBody>
          <a:bodyPr>
            <a:normAutofit/>
          </a:bodyPr>
          <a:lstStyle/>
          <a:p>
            <a:r>
              <a:rPr lang="fr-BE" b="1" dirty="0">
                <a:solidFill>
                  <a:srgbClr val="097164"/>
                </a:solidFill>
              </a:rPr>
              <a:t>Chantier des funérailles</a:t>
            </a:r>
            <a:endParaRPr lang="fr-FR" dirty="0">
              <a:solidFill>
                <a:srgbClr val="097164"/>
              </a:solidFill>
            </a:endParaRPr>
          </a:p>
        </p:txBody>
      </p:sp>
      <p:sp>
        <p:nvSpPr>
          <p:cNvPr id="3" name="Espace réservé du contenu 2">
            <a:extLst>
              <a:ext uri="{FF2B5EF4-FFF2-40B4-BE49-F238E27FC236}">
                <a16:creationId xmlns:a16="http://schemas.microsoft.com/office/drawing/2014/main" id="{C2AA64FE-99D6-1948-9A96-24C2C687ECE1}"/>
              </a:ext>
            </a:extLst>
          </p:cNvPr>
          <p:cNvSpPr>
            <a:spLocks noGrp="1"/>
          </p:cNvSpPr>
          <p:nvPr>
            <p:ph idx="1"/>
          </p:nvPr>
        </p:nvSpPr>
        <p:spPr>
          <a:xfrm>
            <a:off x="549317" y="2659164"/>
            <a:ext cx="7886700" cy="3263504"/>
          </a:xfrm>
        </p:spPr>
        <p:txBody>
          <a:bodyPr/>
          <a:lstStyle/>
          <a:p>
            <a:pPr lvl="0"/>
            <a:r>
              <a:rPr lang="fr-BE" dirty="0"/>
              <a:t>Prise d’</a:t>
            </a:r>
            <a:r>
              <a:rPr lang="fr-BE" b="1" dirty="0">
                <a:solidFill>
                  <a:srgbClr val="097164"/>
                </a:solidFill>
              </a:rPr>
              <a:t>arrêtés de police </a:t>
            </a:r>
            <a:r>
              <a:rPr lang="fr-BE" dirty="0"/>
              <a:t>pour compléter les mesures fédérales.</a:t>
            </a:r>
          </a:p>
          <a:p>
            <a:pPr lvl="0"/>
            <a:r>
              <a:rPr lang="fr-BE" b="1" dirty="0">
                <a:solidFill>
                  <a:srgbClr val="097164"/>
                </a:solidFill>
              </a:rPr>
              <a:t>Suivi</a:t>
            </a:r>
            <a:r>
              <a:rPr lang="fr-BE" dirty="0"/>
              <a:t> des mesures dans les funérariums et les crématoriums.</a:t>
            </a:r>
          </a:p>
          <a:p>
            <a:pPr lvl="0"/>
            <a:r>
              <a:rPr lang="fr-BE" b="1" dirty="0">
                <a:solidFill>
                  <a:srgbClr val="097164"/>
                </a:solidFill>
              </a:rPr>
              <a:t>Préparation </a:t>
            </a:r>
            <a:r>
              <a:rPr lang="fr-BE" dirty="0"/>
              <a:t>au cas où besoin de morgues provisoires (</a:t>
            </a:r>
            <a:r>
              <a:rPr lang="fr-BE" sz="1800" dirty="0"/>
              <a:t>Protection Civile, DVI, secteur privé…</a:t>
            </a:r>
            <a:r>
              <a:rPr lang="fr-BE" dirty="0"/>
              <a:t>).</a:t>
            </a:r>
          </a:p>
        </p:txBody>
      </p:sp>
      <p:sp>
        <p:nvSpPr>
          <p:cNvPr id="5" name="Rectangle 4">
            <a:extLst>
              <a:ext uri="{FF2B5EF4-FFF2-40B4-BE49-F238E27FC236}">
                <a16:creationId xmlns:a16="http://schemas.microsoft.com/office/drawing/2014/main" id="{3743F6F8-E4F7-724F-82E6-A1A0575EB949}"/>
              </a:ext>
            </a:extLst>
          </p:cNvPr>
          <p:cNvSpPr/>
          <p:nvPr/>
        </p:nvSpPr>
        <p:spPr>
          <a:xfrm>
            <a:off x="8538582" y="6422012"/>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4D9C6A38-13A2-1E49-A37F-19C07450E174}"/>
              </a:ext>
            </a:extLst>
          </p:cNvPr>
          <p:cNvSpPr txBox="1"/>
          <p:nvPr/>
        </p:nvSpPr>
        <p:spPr>
          <a:xfrm>
            <a:off x="7580375" y="6364751"/>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21</a:t>
            </a:r>
          </a:p>
        </p:txBody>
      </p:sp>
      <p:pic>
        <p:nvPicPr>
          <p:cNvPr id="7" name="Graphique 6" descr="Barrière de construction avec un remplissage uni">
            <a:extLst>
              <a:ext uri="{FF2B5EF4-FFF2-40B4-BE49-F238E27FC236}">
                <a16:creationId xmlns:a16="http://schemas.microsoft.com/office/drawing/2014/main" id="{E3D221FE-F3ED-E14B-9779-338D4977E1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153" y="743769"/>
            <a:ext cx="922511" cy="922511"/>
          </a:xfrm>
          <a:prstGeom prst="rect">
            <a:avLst/>
          </a:prstGeom>
        </p:spPr>
      </p:pic>
      <p:sp>
        <p:nvSpPr>
          <p:cNvPr id="8" name="Ellipse 7">
            <a:extLst>
              <a:ext uri="{FF2B5EF4-FFF2-40B4-BE49-F238E27FC236}">
                <a16:creationId xmlns:a16="http://schemas.microsoft.com/office/drawing/2014/main" id="{0B641D2E-F740-8346-BC20-4B4EC43471D0}"/>
              </a:ext>
            </a:extLst>
          </p:cNvPr>
          <p:cNvSpPr/>
          <p:nvPr/>
        </p:nvSpPr>
        <p:spPr>
          <a:xfrm>
            <a:off x="1060034" y="1072889"/>
            <a:ext cx="786849" cy="78684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Graphique 8" descr="Pissenlit avec un remplissage uni">
            <a:extLst>
              <a:ext uri="{FF2B5EF4-FFF2-40B4-BE49-F238E27FC236}">
                <a16:creationId xmlns:a16="http://schemas.microsoft.com/office/drawing/2014/main" id="{68119808-B737-CE4A-A412-DCD5FEEB61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7442" y="878626"/>
            <a:ext cx="922511" cy="922511"/>
          </a:xfrm>
          <a:prstGeom prst="rect">
            <a:avLst/>
          </a:prstGeom>
        </p:spPr>
      </p:pic>
    </p:spTree>
    <p:extLst>
      <p:ext uri="{BB962C8B-B14F-4D97-AF65-F5344CB8AC3E}">
        <p14:creationId xmlns:p14="http://schemas.microsoft.com/office/powerpoint/2010/main" val="25478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FCCE1-4F99-2D44-A08F-F5D33D63EBFD}"/>
              </a:ext>
            </a:extLst>
          </p:cNvPr>
          <p:cNvSpPr>
            <a:spLocks noGrp="1"/>
          </p:cNvSpPr>
          <p:nvPr>
            <p:ph type="title"/>
          </p:nvPr>
        </p:nvSpPr>
        <p:spPr>
          <a:xfrm>
            <a:off x="2141599" y="495508"/>
            <a:ext cx="6710082" cy="994172"/>
          </a:xfrm>
        </p:spPr>
        <p:txBody>
          <a:bodyPr>
            <a:normAutofit fontScale="90000"/>
          </a:bodyPr>
          <a:lstStyle/>
          <a:p>
            <a:r>
              <a:rPr lang="fr-BE" b="1" dirty="0">
                <a:solidFill>
                  <a:srgbClr val="097164"/>
                </a:solidFill>
              </a:rPr>
              <a:t>Chantier accueil de publics fragilisés + coordination des solidarités</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7949667B-1454-1F45-97D4-59829EEAC717}"/>
              </a:ext>
            </a:extLst>
          </p:cNvPr>
          <p:cNvSpPr>
            <a:spLocks noGrp="1"/>
          </p:cNvSpPr>
          <p:nvPr>
            <p:ph idx="1"/>
          </p:nvPr>
        </p:nvSpPr>
        <p:spPr>
          <a:xfrm>
            <a:off x="157655" y="1826528"/>
            <a:ext cx="8544911" cy="4959869"/>
          </a:xfrm>
        </p:spPr>
        <p:txBody>
          <a:bodyPr>
            <a:normAutofit fontScale="92500" lnSpcReduction="20000"/>
          </a:bodyPr>
          <a:lstStyle/>
          <a:p>
            <a:r>
              <a:rPr lang="fr-FR" b="1" dirty="0">
                <a:solidFill>
                  <a:srgbClr val="097164"/>
                </a:solidFill>
              </a:rPr>
              <a:t>17 mars</a:t>
            </a:r>
            <a:r>
              <a:rPr lang="fr-FR" dirty="0">
                <a:solidFill>
                  <a:srgbClr val="097164"/>
                </a:solidFill>
              </a:rPr>
              <a:t> </a:t>
            </a:r>
            <a:r>
              <a:rPr lang="fr-FR" dirty="0"/>
              <a:t>: lettre de mission de Min. Santé RW pour les publics fragilisés (</a:t>
            </a:r>
            <a:r>
              <a:rPr lang="fr-FR" sz="1950" dirty="0"/>
              <a:t>sans-abris, pers. en difficulté sociale, victimes de violences intra familiales</a:t>
            </a:r>
            <a:r>
              <a:rPr lang="fr-FR" dirty="0"/>
              <a:t>…) + subside de 12.500€ </a:t>
            </a:r>
            <a:endParaRPr lang="fr-BE" dirty="0"/>
          </a:p>
          <a:p>
            <a:pPr lvl="0"/>
            <a:r>
              <a:rPr lang="fr-FR" b="1" dirty="0">
                <a:solidFill>
                  <a:srgbClr val="097164"/>
                </a:solidFill>
              </a:rPr>
              <a:t>Initiatives</a:t>
            </a:r>
            <a:r>
              <a:rPr lang="fr-FR" b="1" dirty="0"/>
              <a:t> </a:t>
            </a:r>
            <a:r>
              <a:rPr lang="fr-FR" dirty="0"/>
              <a:t>dans toutes les provinces + coordination avec associations et CPAS</a:t>
            </a:r>
            <a:endParaRPr lang="fr-BE" dirty="0"/>
          </a:p>
          <a:p>
            <a:pPr lvl="1">
              <a:buFont typeface="Courier New" panose="02070309020205020404" pitchFamily="49" charset="0"/>
              <a:buChar char="o"/>
            </a:pPr>
            <a:r>
              <a:rPr lang="fr-FR" dirty="0"/>
              <a:t>Par ex. Luxembourg ouverture d’un centre d’hébergement temporaire</a:t>
            </a:r>
          </a:p>
          <a:p>
            <a:pPr lvl="1">
              <a:buFont typeface="Courier New" panose="02070309020205020404" pitchFamily="49" charset="0"/>
              <a:buChar char="o"/>
            </a:pPr>
            <a:r>
              <a:rPr lang="fr-FR" dirty="0"/>
              <a:t>#BW ouverture de 2 logements pour isolement personnes C+ etc.</a:t>
            </a:r>
            <a:endParaRPr lang="fr-BE" dirty="0"/>
          </a:p>
          <a:p>
            <a:pPr lvl="0"/>
            <a:r>
              <a:rPr lang="fr-FR" dirty="0"/>
              <a:t>Mise en œuvre de </a:t>
            </a:r>
            <a:r>
              <a:rPr lang="fr-FR" b="1" dirty="0">
                <a:solidFill>
                  <a:srgbClr val="097164"/>
                </a:solidFill>
              </a:rPr>
              <a:t>plateformes de volontariat</a:t>
            </a:r>
            <a:r>
              <a:rPr lang="fr-FR" dirty="0">
                <a:solidFill>
                  <a:srgbClr val="097164"/>
                </a:solidFill>
              </a:rPr>
              <a:t> </a:t>
            </a:r>
            <a:r>
              <a:rPr lang="fr-FR" dirty="0"/>
              <a:t>et </a:t>
            </a:r>
            <a:r>
              <a:rPr lang="fr-FR" b="1" dirty="0">
                <a:solidFill>
                  <a:srgbClr val="097164"/>
                </a:solidFill>
              </a:rPr>
              <a:t>d’initiatives locales </a:t>
            </a:r>
            <a:r>
              <a:rPr lang="fr-FR" dirty="0"/>
              <a:t>(</a:t>
            </a:r>
            <a:r>
              <a:rPr lang="fr-FR" sz="1650" dirty="0" err="1"/>
              <a:t>BWSolidaire</a:t>
            </a:r>
            <a:r>
              <a:rPr lang="fr-FR" sz="1650" dirty="0"/>
              <a:t> par ex</a:t>
            </a:r>
            <a:r>
              <a:rPr lang="fr-FR" dirty="0"/>
              <a:t>.). Faire croiser offre et demande. Ecarter projets dangereux (faire pis que bien).</a:t>
            </a:r>
            <a:endParaRPr lang="fr-BE" dirty="0"/>
          </a:p>
          <a:p>
            <a:pPr lvl="0"/>
            <a:r>
              <a:rPr lang="fr-FR" b="1" dirty="0">
                <a:solidFill>
                  <a:srgbClr val="097164"/>
                </a:solidFill>
              </a:rPr>
              <a:t>4 avril</a:t>
            </a:r>
            <a:r>
              <a:rPr lang="fr-FR" dirty="0"/>
              <a:t>, plateforme AVIQ pour les MR – résidentiel mais aussi plateformes provinciales (</a:t>
            </a:r>
            <a:r>
              <a:rPr lang="fr-FR" sz="1950" dirty="0"/>
              <a:t>Lux</a:t>
            </a:r>
            <a:r>
              <a:rPr lang="fr-FR" dirty="0"/>
              <a:t>).</a:t>
            </a:r>
          </a:p>
          <a:p>
            <a:pPr lvl="0"/>
            <a:r>
              <a:rPr lang="fr-FR" b="1" dirty="0">
                <a:solidFill>
                  <a:srgbClr val="097164"/>
                </a:solidFill>
              </a:rPr>
              <a:t>2</a:t>
            </a:r>
            <a:r>
              <a:rPr lang="fr-FR" b="1" baseline="30000" dirty="0">
                <a:solidFill>
                  <a:srgbClr val="097164"/>
                </a:solidFill>
              </a:rPr>
              <a:t>e</a:t>
            </a:r>
            <a:r>
              <a:rPr lang="fr-FR" b="1" dirty="0">
                <a:solidFill>
                  <a:srgbClr val="097164"/>
                </a:solidFill>
              </a:rPr>
              <a:t> vague </a:t>
            </a:r>
            <a:r>
              <a:rPr lang="fr-FR" dirty="0"/>
              <a:t>: + 50.000 € de la RW en  #BW pour accueil publics fragilisés – Coordonné avec associations.</a:t>
            </a:r>
            <a:endParaRPr lang="fr-BE" dirty="0"/>
          </a:p>
        </p:txBody>
      </p:sp>
      <p:sp>
        <p:nvSpPr>
          <p:cNvPr id="5" name="Rectangle 4">
            <a:extLst>
              <a:ext uri="{FF2B5EF4-FFF2-40B4-BE49-F238E27FC236}">
                <a16:creationId xmlns:a16="http://schemas.microsoft.com/office/drawing/2014/main" id="{5B3DE3E0-0782-1248-B9CF-3EEA468FD625}"/>
              </a:ext>
            </a:extLst>
          </p:cNvPr>
          <p:cNvSpPr/>
          <p:nvPr/>
        </p:nvSpPr>
        <p:spPr>
          <a:xfrm>
            <a:off x="8475520" y="6431669"/>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D83C5429-C0DA-BD47-926A-C3F4563122FC}"/>
              </a:ext>
            </a:extLst>
          </p:cNvPr>
          <p:cNvSpPr txBox="1"/>
          <p:nvPr/>
        </p:nvSpPr>
        <p:spPr>
          <a:xfrm>
            <a:off x="7517313" y="6374408"/>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22</a:t>
            </a:r>
          </a:p>
        </p:txBody>
      </p:sp>
      <p:pic>
        <p:nvPicPr>
          <p:cNvPr id="7" name="Graphique 6" descr="Barrière de construction avec un remplissage uni">
            <a:extLst>
              <a:ext uri="{FF2B5EF4-FFF2-40B4-BE49-F238E27FC236}">
                <a16:creationId xmlns:a16="http://schemas.microsoft.com/office/drawing/2014/main" id="{C840AD51-2951-CC44-A481-43A5509BFE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943" y="514617"/>
            <a:ext cx="975063" cy="975063"/>
          </a:xfrm>
          <a:prstGeom prst="rect">
            <a:avLst/>
          </a:prstGeom>
        </p:spPr>
      </p:pic>
      <p:sp>
        <p:nvSpPr>
          <p:cNvPr id="8" name="Ellipse 7">
            <a:extLst>
              <a:ext uri="{FF2B5EF4-FFF2-40B4-BE49-F238E27FC236}">
                <a16:creationId xmlns:a16="http://schemas.microsoft.com/office/drawing/2014/main" id="{632F4C3D-F493-3E43-8A8F-6F9D5375B8FE}"/>
              </a:ext>
            </a:extLst>
          </p:cNvPr>
          <p:cNvSpPr/>
          <p:nvPr/>
        </p:nvSpPr>
        <p:spPr>
          <a:xfrm>
            <a:off x="1154552" y="851465"/>
            <a:ext cx="831673" cy="83167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 name="Graphique 9" descr="Soin avec un remplissage uni">
            <a:extLst>
              <a:ext uri="{FF2B5EF4-FFF2-40B4-BE49-F238E27FC236}">
                <a16:creationId xmlns:a16="http://schemas.microsoft.com/office/drawing/2014/main" id="{152D1BB5-06E7-AB4F-B4CA-8CC08DE8C1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958" y="793748"/>
            <a:ext cx="850119" cy="850119"/>
          </a:xfrm>
          <a:prstGeom prst="rect">
            <a:avLst/>
          </a:prstGeom>
        </p:spPr>
      </p:pic>
    </p:spTree>
    <p:extLst>
      <p:ext uri="{BB962C8B-B14F-4D97-AF65-F5344CB8AC3E}">
        <p14:creationId xmlns:p14="http://schemas.microsoft.com/office/powerpoint/2010/main" val="109747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CA00D-0318-004F-AD5A-702B936EAD32}"/>
              </a:ext>
            </a:extLst>
          </p:cNvPr>
          <p:cNvSpPr>
            <a:spLocks noGrp="1"/>
          </p:cNvSpPr>
          <p:nvPr>
            <p:ph type="title"/>
          </p:nvPr>
        </p:nvSpPr>
        <p:spPr>
          <a:xfrm>
            <a:off x="2034746" y="415164"/>
            <a:ext cx="6901703" cy="994172"/>
          </a:xfrm>
        </p:spPr>
        <p:txBody>
          <a:bodyPr/>
          <a:lstStyle/>
          <a:p>
            <a:r>
              <a:rPr lang="fr-FR" b="1" dirty="0">
                <a:solidFill>
                  <a:srgbClr val="097164"/>
                </a:solidFill>
              </a:rPr>
              <a:t>Chantier </a:t>
            </a:r>
            <a:r>
              <a:rPr lang="fr-BE" b="1" dirty="0">
                <a:solidFill>
                  <a:srgbClr val="097164"/>
                </a:solidFill>
              </a:rPr>
              <a:t>Police administrative</a:t>
            </a:r>
            <a:endParaRPr lang="fr-FR" dirty="0">
              <a:solidFill>
                <a:srgbClr val="097164"/>
              </a:solidFill>
            </a:endParaRPr>
          </a:p>
        </p:txBody>
      </p:sp>
      <p:sp>
        <p:nvSpPr>
          <p:cNvPr id="3" name="Espace réservé du contenu 2">
            <a:extLst>
              <a:ext uri="{FF2B5EF4-FFF2-40B4-BE49-F238E27FC236}">
                <a16:creationId xmlns:a16="http://schemas.microsoft.com/office/drawing/2014/main" id="{9C32838C-3344-F946-A238-DD1555E56005}"/>
              </a:ext>
            </a:extLst>
          </p:cNvPr>
          <p:cNvSpPr>
            <a:spLocks noGrp="1"/>
          </p:cNvSpPr>
          <p:nvPr>
            <p:ph idx="1"/>
          </p:nvPr>
        </p:nvSpPr>
        <p:spPr>
          <a:xfrm>
            <a:off x="239082" y="1841226"/>
            <a:ext cx="8697367" cy="4876543"/>
          </a:xfrm>
        </p:spPr>
        <p:txBody>
          <a:bodyPr>
            <a:normAutofit fontScale="77500" lnSpcReduction="20000"/>
          </a:bodyPr>
          <a:lstStyle/>
          <a:p>
            <a:pPr lvl="0"/>
            <a:r>
              <a:rPr lang="fr-BE" b="1" dirty="0">
                <a:solidFill>
                  <a:srgbClr val="097164"/>
                </a:solidFill>
              </a:rPr>
              <a:t>42</a:t>
            </a:r>
            <a:r>
              <a:rPr lang="fr-BE" dirty="0"/>
              <a:t> circulaires explicatives aux Bourgmestres et ZP + centaines de mails…</a:t>
            </a:r>
          </a:p>
          <a:p>
            <a:pPr lvl="0"/>
            <a:r>
              <a:rPr lang="fr-BE" dirty="0"/>
              <a:t>Des centaines d’avis (interprétations des arrêtés), des pressions de lobbies, des menaces et d’insultes…</a:t>
            </a:r>
          </a:p>
          <a:p>
            <a:pPr lvl="0"/>
            <a:r>
              <a:rPr lang="fr-BE" b="1" dirty="0">
                <a:solidFill>
                  <a:srgbClr val="097164"/>
                </a:solidFill>
              </a:rPr>
              <a:t>Concertations</a:t>
            </a:r>
            <a:r>
              <a:rPr lang="fr-BE" dirty="0"/>
              <a:t> avec les polices fédérales, locales et Parquet pour les poursuites + mise en œuvre des SAC sur les 27 communes le 9 avril. Malheureusement, plus de SAC après 30 juin (</a:t>
            </a:r>
            <a:r>
              <a:rPr lang="fr-BE" sz="1950" dirty="0"/>
              <a:t>AR SAC 6 avril</a:t>
            </a:r>
            <a:r>
              <a:rPr lang="fr-BE" dirty="0"/>
              <a:t>).</a:t>
            </a:r>
          </a:p>
          <a:p>
            <a:pPr lvl="0"/>
            <a:r>
              <a:rPr lang="fr-BE" dirty="0"/>
              <a:t>Des </a:t>
            </a:r>
            <a:r>
              <a:rPr lang="fr-BE" b="1" dirty="0">
                <a:solidFill>
                  <a:srgbClr val="097164"/>
                </a:solidFill>
              </a:rPr>
              <a:t>arrêtés de police du gouverneur </a:t>
            </a:r>
            <a:r>
              <a:rPr lang="fr-BE" dirty="0"/>
              <a:t>et le contrôle des règlements de police des communes :</a:t>
            </a:r>
          </a:p>
          <a:p>
            <a:pPr lvl="1">
              <a:buFont typeface="Courier New" panose="02070309020205020404" pitchFamily="49" charset="0"/>
              <a:buChar char="o"/>
            </a:pPr>
            <a:r>
              <a:rPr lang="fr-BE" dirty="0"/>
              <a:t>11 mars Arrêté police (AP) gouverneur interdiction rassemblements + 1000 personnes lieux clos + AP interdiction voyages scolaires - 25 mars AP funérailles - 8 mai AP visites maisons de repos – 30 juillet AP courses cyclistes et rallyes - 30 septembre AP masques /alcool / délégué </a:t>
            </a:r>
            <a:r>
              <a:rPr lang="fr-BE" dirty="0" err="1"/>
              <a:t>covid</a:t>
            </a:r>
            <a:r>
              <a:rPr lang="fr-BE" dirty="0"/>
              <a:t> – 12 octobre AP couvre-feu (BW et Lux) – AP gîtes – …</a:t>
            </a:r>
          </a:p>
          <a:p>
            <a:pPr lvl="1">
              <a:buFont typeface="Courier New" panose="02070309020205020404" pitchFamily="49" charset="0"/>
              <a:buChar char="o"/>
            </a:pPr>
            <a:r>
              <a:rPr lang="fr-BE" sz="2600" b="1" dirty="0">
                <a:solidFill>
                  <a:srgbClr val="097164"/>
                </a:solidFill>
              </a:rPr>
              <a:t>Difficulté 1</a:t>
            </a:r>
            <a:r>
              <a:rPr lang="fr-BE" sz="2600" b="1" baseline="30000" dirty="0">
                <a:solidFill>
                  <a:srgbClr val="097164"/>
                </a:solidFill>
              </a:rPr>
              <a:t>e</a:t>
            </a:r>
            <a:r>
              <a:rPr lang="fr-BE" sz="2600" b="1" dirty="0">
                <a:solidFill>
                  <a:srgbClr val="097164"/>
                </a:solidFill>
              </a:rPr>
              <a:t> vague, </a:t>
            </a:r>
            <a:r>
              <a:rPr lang="fr-BE" sz="2600" dirty="0"/>
              <a:t>attitude « pas de marge pour les pouvoirs locaux » (</a:t>
            </a:r>
            <a:r>
              <a:rPr lang="fr-BE" sz="2300" dirty="0"/>
              <a:t>alors que pas toujours de moyens juridiques pour limiter éventuelle dérive</a:t>
            </a:r>
            <a:r>
              <a:rPr lang="fr-BE" sz="2600" dirty="0"/>
              <a:t>) et,</a:t>
            </a:r>
          </a:p>
          <a:p>
            <a:pPr lvl="1">
              <a:buFont typeface="Courier New" panose="02070309020205020404" pitchFamily="49" charset="0"/>
              <a:buChar char="o"/>
            </a:pPr>
            <a:r>
              <a:rPr lang="fr-BE" sz="2600" b="1" dirty="0">
                <a:solidFill>
                  <a:srgbClr val="097164"/>
                </a:solidFill>
              </a:rPr>
              <a:t>Difficulté 2</a:t>
            </a:r>
            <a:r>
              <a:rPr lang="fr-BE" sz="2600" b="1" baseline="30000" dirty="0">
                <a:solidFill>
                  <a:srgbClr val="097164"/>
                </a:solidFill>
              </a:rPr>
              <a:t>e</a:t>
            </a:r>
            <a:r>
              <a:rPr lang="fr-BE" sz="2600" b="1" dirty="0">
                <a:solidFill>
                  <a:srgbClr val="097164"/>
                </a:solidFill>
              </a:rPr>
              <a:t> vague </a:t>
            </a:r>
            <a:r>
              <a:rPr lang="fr-BE" sz="2600" dirty="0"/>
              <a:t>où il y a plus de marge pour s’adapter aux réalités locales (c’est </a:t>
            </a:r>
            <a:r>
              <a:rPr lang="fr-BE" sz="2300" dirty="0"/>
              <a:t>même devenu une obligation</a:t>
            </a:r>
            <a:r>
              <a:rPr lang="fr-BE" sz="2600" dirty="0"/>
              <a:t>) mais avec parfois des frilosités des autorités supérieures</a:t>
            </a:r>
            <a:r>
              <a:rPr lang="fr-BE" sz="3100" dirty="0"/>
              <a:t>.</a:t>
            </a:r>
          </a:p>
        </p:txBody>
      </p:sp>
      <p:sp>
        <p:nvSpPr>
          <p:cNvPr id="5" name="Rectangle 4">
            <a:extLst>
              <a:ext uri="{FF2B5EF4-FFF2-40B4-BE49-F238E27FC236}">
                <a16:creationId xmlns:a16="http://schemas.microsoft.com/office/drawing/2014/main" id="{E3DFA520-1C72-AA4C-B17B-C778154182B7}"/>
              </a:ext>
            </a:extLst>
          </p:cNvPr>
          <p:cNvSpPr/>
          <p:nvPr/>
        </p:nvSpPr>
        <p:spPr>
          <a:xfrm>
            <a:off x="8507052" y="6498032"/>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E4D98894-6CAE-3248-9558-9ECA94821405}"/>
              </a:ext>
            </a:extLst>
          </p:cNvPr>
          <p:cNvSpPr txBox="1"/>
          <p:nvPr/>
        </p:nvSpPr>
        <p:spPr>
          <a:xfrm>
            <a:off x="7548845" y="6440771"/>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23</a:t>
            </a:r>
          </a:p>
        </p:txBody>
      </p:sp>
      <p:pic>
        <p:nvPicPr>
          <p:cNvPr id="7" name="Graphique 6" descr="Barrière de construction avec un remplissage uni">
            <a:extLst>
              <a:ext uri="{FF2B5EF4-FFF2-40B4-BE49-F238E27FC236}">
                <a16:creationId xmlns:a16="http://schemas.microsoft.com/office/drawing/2014/main" id="{DBED1592-AF04-FC4B-8484-D07CC528EF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986" y="562436"/>
            <a:ext cx="946188" cy="946188"/>
          </a:xfrm>
          <a:prstGeom prst="rect">
            <a:avLst/>
          </a:prstGeom>
        </p:spPr>
      </p:pic>
      <p:sp>
        <p:nvSpPr>
          <p:cNvPr id="8" name="Ellipse 7">
            <a:extLst>
              <a:ext uri="{FF2B5EF4-FFF2-40B4-BE49-F238E27FC236}">
                <a16:creationId xmlns:a16="http://schemas.microsoft.com/office/drawing/2014/main" id="{B2D0707C-4CD8-0441-950D-6DA8B40E923F}"/>
              </a:ext>
            </a:extLst>
          </p:cNvPr>
          <p:cNvSpPr/>
          <p:nvPr/>
        </p:nvSpPr>
        <p:spPr>
          <a:xfrm>
            <a:off x="1050349" y="895038"/>
            <a:ext cx="807044" cy="80704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 name="Graphique 9" descr="Pièces de puzzle avec un remplissage uni">
            <a:extLst>
              <a:ext uri="{FF2B5EF4-FFF2-40B4-BE49-F238E27FC236}">
                <a16:creationId xmlns:a16="http://schemas.microsoft.com/office/drawing/2014/main" id="{5ACAFB08-1030-E84D-9FC4-641E38CCB0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9195" y="833107"/>
            <a:ext cx="807043" cy="807043"/>
          </a:xfrm>
          <a:prstGeom prst="rect">
            <a:avLst/>
          </a:prstGeom>
        </p:spPr>
      </p:pic>
    </p:spTree>
    <p:extLst>
      <p:ext uri="{BB962C8B-B14F-4D97-AF65-F5344CB8AC3E}">
        <p14:creationId xmlns:p14="http://schemas.microsoft.com/office/powerpoint/2010/main" val="13886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60DD5-8566-F144-ABF0-87CDC05A19CF}"/>
              </a:ext>
            </a:extLst>
          </p:cNvPr>
          <p:cNvSpPr>
            <a:spLocks noGrp="1"/>
          </p:cNvSpPr>
          <p:nvPr>
            <p:ph type="title"/>
          </p:nvPr>
        </p:nvSpPr>
        <p:spPr>
          <a:xfrm>
            <a:off x="2088793" y="507103"/>
            <a:ext cx="6699997" cy="994172"/>
          </a:xfrm>
        </p:spPr>
        <p:txBody>
          <a:bodyPr>
            <a:normAutofit fontScale="90000"/>
          </a:bodyPr>
          <a:lstStyle/>
          <a:p>
            <a:r>
              <a:rPr lang="fr-FR" b="1" dirty="0">
                <a:solidFill>
                  <a:srgbClr val="097164"/>
                </a:solidFill>
              </a:rPr>
              <a:t>Chantier de la communication</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58455237-B7A3-504B-890C-AC2C24CD17A2}"/>
              </a:ext>
            </a:extLst>
          </p:cNvPr>
          <p:cNvSpPr>
            <a:spLocks noGrp="1"/>
          </p:cNvSpPr>
          <p:nvPr>
            <p:ph idx="1"/>
          </p:nvPr>
        </p:nvSpPr>
        <p:spPr>
          <a:xfrm>
            <a:off x="231228" y="1888794"/>
            <a:ext cx="8744605" cy="4866253"/>
          </a:xfrm>
        </p:spPr>
        <p:txBody>
          <a:bodyPr>
            <a:normAutofit fontScale="85000" lnSpcReduction="20000"/>
          </a:bodyPr>
          <a:lstStyle/>
          <a:p>
            <a:r>
              <a:rPr lang="fr-FR" b="1" dirty="0">
                <a:solidFill>
                  <a:srgbClr val="097164"/>
                </a:solidFill>
              </a:rPr>
              <a:t>6 mars</a:t>
            </a:r>
            <a:r>
              <a:rPr lang="fr-FR" dirty="0">
                <a:solidFill>
                  <a:srgbClr val="097164"/>
                </a:solidFill>
              </a:rPr>
              <a:t> </a:t>
            </a:r>
            <a:r>
              <a:rPr lang="fr-FR" dirty="0"/>
              <a:t>: 1e communication BW </a:t>
            </a:r>
            <a:r>
              <a:rPr lang="fr-FR" b="1" dirty="0">
                <a:solidFill>
                  <a:srgbClr val="097164"/>
                </a:solidFill>
              </a:rPr>
              <a:t>sur le site web, les réseaux sociaux et via les communes </a:t>
            </a:r>
            <a:r>
              <a:rPr lang="fr-FR" dirty="0"/>
              <a:t>(com. de risque dès fin février par plusieurs gouverneurs).</a:t>
            </a:r>
          </a:p>
          <a:p>
            <a:r>
              <a:rPr lang="fr-FR" b="1" dirty="0">
                <a:solidFill>
                  <a:srgbClr val="097164"/>
                </a:solidFill>
              </a:rPr>
              <a:t>Depuis le début de la crise, concertation et stratégie avec le réseau des communicants du #BW </a:t>
            </a:r>
            <a:r>
              <a:rPr lang="fr-FR" dirty="0"/>
              <a:t>(</a:t>
            </a:r>
            <a:r>
              <a:rPr lang="fr-FR" sz="1950" dirty="0"/>
              <a:t>45 mails de suivi com </a:t>
            </a:r>
            <a:r>
              <a:rPr lang="fr-FR" sz="1950" dirty="0" err="1"/>
              <a:t>covid</a:t>
            </a:r>
            <a:r>
              <a:rPr lang="fr-FR" sz="1950" dirty="0"/>
              <a:t> – 5 visioconférences D5 – actions synchronisées de communication</a:t>
            </a:r>
            <a:r>
              <a:rPr lang="fr-FR" dirty="0"/>
              <a:t>).</a:t>
            </a:r>
          </a:p>
          <a:p>
            <a:r>
              <a:rPr lang="fr-FR" dirty="0"/>
              <a:t>Site web </a:t>
            </a:r>
            <a:r>
              <a:rPr lang="fr-FR" dirty="0">
                <a:hlinkClick r:id="rId3"/>
              </a:rPr>
              <a:t>www.gouverneurbw.be</a:t>
            </a:r>
            <a:r>
              <a:rPr lang="fr-FR" dirty="0"/>
              <a:t> et </a:t>
            </a:r>
            <a:r>
              <a:rPr lang="fr-FR" dirty="0">
                <a:hlinkClick r:id="rId4"/>
              </a:rPr>
              <a:t>www.crisebw.be</a:t>
            </a:r>
            <a:r>
              <a:rPr lang="fr-FR" dirty="0"/>
              <a:t> très régulièrement tenus à jour et création d’un </a:t>
            </a:r>
            <a:r>
              <a:rPr lang="fr-FR" b="1" dirty="0">
                <a:solidFill>
                  <a:srgbClr val="097164"/>
                </a:solidFill>
              </a:rPr>
              <a:t>espace coronavirus (un par commune) </a:t>
            </a:r>
            <a:r>
              <a:rPr lang="fr-FR" dirty="0"/>
              <a:t> </a:t>
            </a:r>
            <a:r>
              <a:rPr lang="fr-FR" b="1" dirty="0">
                <a:solidFill>
                  <a:srgbClr val="097164"/>
                </a:solidFill>
              </a:rPr>
              <a:t>+ communication via les RS.</a:t>
            </a:r>
            <a:endParaRPr lang="fr-FR" dirty="0">
              <a:solidFill>
                <a:srgbClr val="097164"/>
              </a:solidFill>
            </a:endParaRPr>
          </a:p>
          <a:p>
            <a:r>
              <a:rPr lang="fr-FR" b="1" dirty="0">
                <a:solidFill>
                  <a:srgbClr val="097164"/>
                </a:solidFill>
              </a:rPr>
              <a:t>Call hebdomadaires entre D5 </a:t>
            </a:r>
            <a:r>
              <a:rPr lang="fr-FR" b="1" dirty="0" err="1">
                <a:solidFill>
                  <a:srgbClr val="097164"/>
                </a:solidFill>
              </a:rPr>
              <a:t>Prov</a:t>
            </a:r>
            <a:r>
              <a:rPr lang="fr-FR" b="1" dirty="0">
                <a:solidFill>
                  <a:srgbClr val="097164"/>
                </a:solidFill>
              </a:rPr>
              <a:t> et </a:t>
            </a:r>
            <a:r>
              <a:rPr lang="fr-FR" b="1" dirty="0" err="1">
                <a:solidFill>
                  <a:srgbClr val="097164"/>
                </a:solidFill>
              </a:rPr>
              <a:t>Celinfo</a:t>
            </a:r>
            <a:r>
              <a:rPr lang="fr-FR" b="1" dirty="0">
                <a:solidFill>
                  <a:srgbClr val="097164"/>
                </a:solidFill>
              </a:rPr>
              <a:t> NCCN.</a:t>
            </a:r>
          </a:p>
          <a:p>
            <a:r>
              <a:rPr lang="fr-FR" b="1" dirty="0">
                <a:solidFill>
                  <a:srgbClr val="097164"/>
                </a:solidFill>
              </a:rPr>
              <a:t>Campagne « On pense à vous… ! ».</a:t>
            </a:r>
          </a:p>
          <a:p>
            <a:r>
              <a:rPr lang="fr-FR" b="1" dirty="0">
                <a:solidFill>
                  <a:srgbClr val="097164"/>
                </a:solidFill>
              </a:rPr>
              <a:t>Réunion de suivi communication vaccination en décembre 2020 (</a:t>
            </a:r>
            <a:r>
              <a:rPr lang="fr-FR" sz="1950" dirty="0"/>
              <a:t>région et D5 </a:t>
            </a:r>
            <a:r>
              <a:rPr lang="fr-FR" sz="1950" dirty="0" err="1"/>
              <a:t>Prov</a:t>
            </a:r>
            <a:r>
              <a:rPr lang="fr-FR" sz="1950" dirty="0"/>
              <a:t> wallons</a:t>
            </a:r>
            <a:r>
              <a:rPr lang="fr-FR" b="1" dirty="0">
                <a:solidFill>
                  <a:srgbClr val="097164"/>
                </a:solidFill>
              </a:rPr>
              <a:t>).</a:t>
            </a:r>
            <a:endParaRPr lang="fr-FR" dirty="0">
              <a:solidFill>
                <a:srgbClr val="097164"/>
              </a:solidFill>
            </a:endParaRPr>
          </a:p>
          <a:p>
            <a:r>
              <a:rPr lang="fr-FR" b="1" dirty="0">
                <a:solidFill>
                  <a:srgbClr val="097164"/>
                </a:solidFill>
              </a:rPr>
              <a:t>Mise en place d’une newsletter D5 hebdomadaire depuis le 30/10/20 via </a:t>
            </a:r>
            <a:r>
              <a:rPr lang="fr-FR" b="1" dirty="0" err="1">
                <a:solidFill>
                  <a:srgbClr val="097164"/>
                </a:solidFill>
              </a:rPr>
              <a:t>Celinfo</a:t>
            </a:r>
            <a:r>
              <a:rPr lang="fr-FR" b="1" dirty="0">
                <a:solidFill>
                  <a:srgbClr val="097164"/>
                </a:solidFill>
              </a:rPr>
              <a:t>.</a:t>
            </a:r>
            <a:endParaRPr lang="fr-FR" dirty="0">
              <a:solidFill>
                <a:srgbClr val="097164"/>
              </a:solidFill>
            </a:endParaRPr>
          </a:p>
          <a:p>
            <a:pPr marL="0" indent="0">
              <a:buNone/>
            </a:pPr>
            <a:endParaRPr lang="fr-FR" dirty="0"/>
          </a:p>
        </p:txBody>
      </p:sp>
      <p:sp>
        <p:nvSpPr>
          <p:cNvPr id="5" name="Rectangle 4">
            <a:extLst>
              <a:ext uri="{FF2B5EF4-FFF2-40B4-BE49-F238E27FC236}">
                <a16:creationId xmlns:a16="http://schemas.microsoft.com/office/drawing/2014/main" id="{DF79B8F6-1612-564B-AC0D-9EF9D1DFA6C0}"/>
              </a:ext>
            </a:extLst>
          </p:cNvPr>
          <p:cNvSpPr/>
          <p:nvPr/>
        </p:nvSpPr>
        <p:spPr>
          <a:xfrm>
            <a:off x="8390924" y="6454965"/>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69D03B91-3532-DA4B-9277-2BA9EE1DE4C1}"/>
              </a:ext>
            </a:extLst>
          </p:cNvPr>
          <p:cNvSpPr txBox="1"/>
          <p:nvPr/>
        </p:nvSpPr>
        <p:spPr>
          <a:xfrm>
            <a:off x="7432717" y="6397704"/>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24</a:t>
            </a:r>
          </a:p>
        </p:txBody>
      </p:sp>
      <p:pic>
        <p:nvPicPr>
          <p:cNvPr id="7" name="Graphique 6" descr="Barrière de construction avec un remplissage uni">
            <a:extLst>
              <a:ext uri="{FF2B5EF4-FFF2-40B4-BE49-F238E27FC236}">
                <a16:creationId xmlns:a16="http://schemas.microsoft.com/office/drawing/2014/main" id="{01CD0F84-9394-4547-9FA9-0FF895038E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272" y="601793"/>
            <a:ext cx="1038125" cy="1038125"/>
          </a:xfrm>
          <a:prstGeom prst="rect">
            <a:avLst/>
          </a:prstGeom>
        </p:spPr>
      </p:pic>
      <p:sp>
        <p:nvSpPr>
          <p:cNvPr id="8" name="Ellipse 7">
            <a:extLst>
              <a:ext uri="{FF2B5EF4-FFF2-40B4-BE49-F238E27FC236}">
                <a16:creationId xmlns:a16="http://schemas.microsoft.com/office/drawing/2014/main" id="{A901ED8B-50FA-D94B-A4FE-6EE2E1C58EA8}"/>
              </a:ext>
            </a:extLst>
          </p:cNvPr>
          <p:cNvSpPr/>
          <p:nvPr/>
        </p:nvSpPr>
        <p:spPr>
          <a:xfrm>
            <a:off x="1066156" y="947916"/>
            <a:ext cx="885460" cy="885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 name="Graphique 9" descr="Mégaphone1 avec un remplissage uni">
            <a:extLst>
              <a:ext uri="{FF2B5EF4-FFF2-40B4-BE49-F238E27FC236}">
                <a16:creationId xmlns:a16="http://schemas.microsoft.com/office/drawing/2014/main" id="{B25DF5DC-1C54-DF4E-9551-26DE121788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668" y="755979"/>
            <a:ext cx="1038125" cy="1038125"/>
          </a:xfrm>
          <a:prstGeom prst="rect">
            <a:avLst/>
          </a:prstGeom>
        </p:spPr>
      </p:pic>
    </p:spTree>
    <p:extLst>
      <p:ext uri="{BB962C8B-B14F-4D97-AF65-F5344CB8AC3E}">
        <p14:creationId xmlns:p14="http://schemas.microsoft.com/office/powerpoint/2010/main" val="429446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4181B-A845-494A-AFBC-83E8A73DC693}"/>
              </a:ext>
            </a:extLst>
          </p:cNvPr>
          <p:cNvSpPr>
            <a:spLocks noGrp="1"/>
          </p:cNvSpPr>
          <p:nvPr>
            <p:ph type="title"/>
          </p:nvPr>
        </p:nvSpPr>
        <p:spPr>
          <a:xfrm>
            <a:off x="2084748" y="461197"/>
            <a:ext cx="6841191" cy="994172"/>
          </a:xfrm>
        </p:spPr>
        <p:txBody>
          <a:bodyPr/>
          <a:lstStyle/>
          <a:p>
            <a:r>
              <a:rPr lang="fr-FR" b="1" dirty="0">
                <a:solidFill>
                  <a:srgbClr val="097164"/>
                </a:solidFill>
              </a:rPr>
              <a:t>Préparation de la 2</a:t>
            </a:r>
            <a:r>
              <a:rPr lang="fr-FR" b="1" baseline="30000" dirty="0">
                <a:solidFill>
                  <a:srgbClr val="097164"/>
                </a:solidFill>
              </a:rPr>
              <a:t>e</a:t>
            </a:r>
            <a:r>
              <a:rPr lang="fr-FR" b="1" dirty="0">
                <a:solidFill>
                  <a:srgbClr val="097164"/>
                </a:solidFill>
              </a:rPr>
              <a:t> vague</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74B7C296-44E4-864F-8363-4183F2DC1226}"/>
              </a:ext>
            </a:extLst>
          </p:cNvPr>
          <p:cNvSpPr>
            <a:spLocks noGrp="1"/>
          </p:cNvSpPr>
          <p:nvPr>
            <p:ph idx="1"/>
          </p:nvPr>
        </p:nvSpPr>
        <p:spPr>
          <a:xfrm>
            <a:off x="199697" y="1704642"/>
            <a:ext cx="8726242" cy="4553388"/>
          </a:xfrm>
        </p:spPr>
        <p:txBody>
          <a:bodyPr>
            <a:noAutofit/>
          </a:bodyPr>
          <a:lstStyle/>
          <a:p>
            <a:pPr lvl="0"/>
            <a:r>
              <a:rPr lang="fr-FR" sz="1600" b="1" dirty="0">
                <a:solidFill>
                  <a:srgbClr val="097164"/>
                </a:solidFill>
              </a:rPr>
              <a:t>26 juin 2020 </a:t>
            </a:r>
            <a:r>
              <a:rPr lang="fr-FR" sz="1600" b="1" dirty="0"/>
              <a:t>:</a:t>
            </a:r>
            <a:r>
              <a:rPr lang="fr-FR" sz="1600" dirty="0"/>
              <a:t> Plan wallon de suivi et d’actions en cas de rebond ou de nouvelle épidémie (</a:t>
            </a:r>
            <a:r>
              <a:rPr lang="fr-FR" sz="1200" dirty="0"/>
              <a:t>création des concepts de cases managers et OST et obligation pour les institutions AVIQ de détenir un PIU</a:t>
            </a:r>
            <a:r>
              <a:rPr lang="fr-FR" sz="1600" dirty="0"/>
              <a:t>).</a:t>
            </a:r>
            <a:endParaRPr lang="fr-BE" sz="1600" dirty="0"/>
          </a:p>
          <a:p>
            <a:pPr lvl="0"/>
            <a:r>
              <a:rPr lang="fr-FR" sz="1600" b="1" dirty="0">
                <a:solidFill>
                  <a:srgbClr val="097164"/>
                </a:solidFill>
              </a:rPr>
              <a:t>03 et 13 juillet 2020 </a:t>
            </a:r>
            <a:r>
              <a:rPr lang="fr-FR" sz="1600" b="1" dirty="0"/>
              <a:t>: </a:t>
            </a:r>
            <a:r>
              <a:rPr lang="fr-FR" sz="1600" dirty="0"/>
              <a:t>NCCN charge les Gouverneurs de Luxembourg et du Brabant Flamand de rédiger des canevas de PPUI – 2</a:t>
            </a:r>
            <a:r>
              <a:rPr lang="fr-FR" sz="1600" baseline="30000" dirty="0"/>
              <a:t>ème</a:t>
            </a:r>
            <a:r>
              <a:rPr lang="fr-FR" sz="1600" dirty="0"/>
              <a:t> vague.</a:t>
            </a:r>
            <a:endParaRPr lang="fr-BE" sz="1600" dirty="0"/>
          </a:p>
          <a:p>
            <a:pPr lvl="0"/>
            <a:r>
              <a:rPr lang="fr-FR" sz="1600" b="1" dirty="0">
                <a:solidFill>
                  <a:srgbClr val="097164"/>
                </a:solidFill>
              </a:rPr>
              <a:t>16 juillet 2020 </a:t>
            </a:r>
            <a:r>
              <a:rPr lang="fr-FR" sz="1600" b="1" dirty="0"/>
              <a:t>:</a:t>
            </a:r>
            <a:r>
              <a:rPr lang="fr-FR" sz="1600" dirty="0"/>
              <a:t> communication du </a:t>
            </a:r>
            <a:r>
              <a:rPr lang="fr-FR" sz="1600" i="1" dirty="0" err="1"/>
              <a:t>Draaïboek</a:t>
            </a:r>
            <a:r>
              <a:rPr lang="fr-FR" sz="1600" dirty="0"/>
              <a:t> par AVIQ – Point à l’ODJ de la vidéo conférence AVIQ/ Gouverneurs wallons. </a:t>
            </a:r>
            <a:endParaRPr lang="fr-BE" sz="1600" dirty="0"/>
          </a:p>
          <a:p>
            <a:pPr lvl="0"/>
            <a:r>
              <a:rPr lang="fr-FR" sz="1600" b="1" dirty="0">
                <a:solidFill>
                  <a:srgbClr val="097164"/>
                </a:solidFill>
              </a:rPr>
              <a:t>27 juillet 2020 </a:t>
            </a:r>
            <a:r>
              <a:rPr lang="fr-FR" sz="1600" b="1" dirty="0"/>
              <a:t>:</a:t>
            </a:r>
            <a:r>
              <a:rPr lang="fr-FR" sz="1600" dirty="0"/>
              <a:t> NCCN partage le canevas de PPUI 2</a:t>
            </a:r>
            <a:r>
              <a:rPr lang="fr-FR" sz="1600" baseline="30000" dirty="0"/>
              <a:t>ème</a:t>
            </a:r>
            <a:r>
              <a:rPr lang="fr-FR" sz="1600" dirty="0"/>
              <a:t> vague + mise en place des cases manager et des OST.</a:t>
            </a:r>
            <a:endParaRPr lang="fr-BE" sz="1600" dirty="0"/>
          </a:p>
          <a:p>
            <a:pPr lvl="0"/>
            <a:r>
              <a:rPr lang="fr-FR" sz="1600" b="1" dirty="0">
                <a:solidFill>
                  <a:srgbClr val="097164"/>
                </a:solidFill>
              </a:rPr>
              <a:t>septembre 2020 </a:t>
            </a:r>
            <a:r>
              <a:rPr lang="fr-FR" sz="1600" b="1" dirty="0"/>
              <a:t>:</a:t>
            </a:r>
            <a:r>
              <a:rPr lang="fr-FR" sz="1600" dirty="0"/>
              <a:t> approbation des PPUI 2</a:t>
            </a:r>
            <a:r>
              <a:rPr lang="fr-FR" sz="1600" baseline="30000" dirty="0"/>
              <a:t>ème</a:t>
            </a:r>
            <a:r>
              <a:rPr lang="fr-FR" sz="1600" dirty="0"/>
              <a:t> vague par les cellules de sécurité des gouverneurs</a:t>
            </a:r>
            <a:endParaRPr lang="fr-BE" sz="1600" dirty="0"/>
          </a:p>
          <a:p>
            <a:pPr lvl="0"/>
            <a:r>
              <a:rPr lang="fr-FR" sz="1600" dirty="0"/>
              <a:t>Préparation rentrée avec </a:t>
            </a:r>
            <a:r>
              <a:rPr lang="fr-FR" sz="1600" b="1" dirty="0">
                <a:solidFill>
                  <a:srgbClr val="097164"/>
                </a:solidFill>
              </a:rPr>
              <a:t>codes couleurs enseignement</a:t>
            </a:r>
            <a:r>
              <a:rPr lang="fr-FR" sz="1600" dirty="0">
                <a:solidFill>
                  <a:srgbClr val="097164"/>
                </a:solidFill>
              </a:rPr>
              <a:t> </a:t>
            </a:r>
            <a:r>
              <a:rPr lang="fr-FR" sz="1600" dirty="0"/>
              <a:t>: si </a:t>
            </a:r>
            <a:r>
              <a:rPr lang="fr-BE" sz="1600" dirty="0" err="1"/>
              <a:t>données</a:t>
            </a:r>
            <a:r>
              <a:rPr lang="fr-BE" sz="1600" dirty="0"/>
              <a:t> CELEVAL et RAG inquiétantes, réunion cellule de crise communale avec les représentants de l’enseignement, de la promotion de la santé à l’</a:t>
            </a:r>
            <a:r>
              <a:rPr lang="fr-BE" sz="1600" dirty="0" err="1"/>
              <a:t>école</a:t>
            </a:r>
            <a:r>
              <a:rPr lang="fr-BE" sz="1600" dirty="0"/>
              <a:t> et AVIQ… Fait une fois en #BW (</a:t>
            </a:r>
            <a:r>
              <a:rPr lang="fr-BE" sz="1200" dirty="0"/>
              <a:t>14 septembre</a:t>
            </a:r>
            <a:r>
              <a:rPr lang="fr-BE" sz="1600" dirty="0"/>
              <a:t>) puis abandon et reprise par le gouverneur  + (</a:t>
            </a:r>
            <a:r>
              <a:rPr lang="fr-BE" sz="1200" dirty="0"/>
              <a:t>en #BW</a:t>
            </a:r>
            <a:r>
              <a:rPr lang="fr-BE" sz="1600" dirty="0"/>
              <a:t>). </a:t>
            </a:r>
            <a:r>
              <a:rPr lang="fr-FR" sz="1600" dirty="0"/>
              <a:t>Préparation rentrée UCL et hautes écoles avec OLLN.</a:t>
            </a:r>
          </a:p>
          <a:p>
            <a:pPr lvl="0"/>
            <a:r>
              <a:rPr lang="fr-FR" sz="1600" b="1" dirty="0">
                <a:solidFill>
                  <a:srgbClr val="097164"/>
                </a:solidFill>
              </a:rPr>
              <a:t>Inquiétudes des gouverneurs</a:t>
            </a:r>
            <a:r>
              <a:rPr lang="fr-FR" sz="1600" dirty="0">
                <a:solidFill>
                  <a:srgbClr val="097164"/>
                </a:solidFill>
              </a:rPr>
              <a:t> </a:t>
            </a:r>
            <a:r>
              <a:rPr lang="fr-FR" sz="1600" dirty="0"/>
              <a:t>sur circulation du virus dans l’enseignement ou en raison de l’enseignement présentiel.</a:t>
            </a:r>
            <a:endParaRPr lang="fr-BE" sz="1600" dirty="0"/>
          </a:p>
          <a:p>
            <a:pPr lvl="0"/>
            <a:r>
              <a:rPr lang="fr-FR" sz="1600" b="1" dirty="0">
                <a:solidFill>
                  <a:srgbClr val="097164"/>
                </a:solidFill>
              </a:rPr>
              <a:t>Inquiétudes 2</a:t>
            </a:r>
            <a:r>
              <a:rPr lang="fr-FR" sz="1600" b="1" baseline="30000" dirty="0">
                <a:solidFill>
                  <a:srgbClr val="097164"/>
                </a:solidFill>
              </a:rPr>
              <a:t>e</a:t>
            </a:r>
            <a:r>
              <a:rPr lang="fr-FR" sz="1600" b="1" dirty="0">
                <a:solidFill>
                  <a:srgbClr val="097164"/>
                </a:solidFill>
              </a:rPr>
              <a:t> vague dès fin août – </a:t>
            </a:r>
            <a:r>
              <a:rPr lang="fr-BE" sz="1600" b="1" dirty="0">
                <a:solidFill>
                  <a:srgbClr val="097164"/>
                </a:solidFill>
              </a:rPr>
              <a:t>Absence de contrôle par les autorités</a:t>
            </a:r>
            <a:r>
              <a:rPr lang="fr-BE" sz="1600" dirty="0">
                <a:solidFill>
                  <a:srgbClr val="097164"/>
                </a:solidFill>
              </a:rPr>
              <a:t> </a:t>
            </a:r>
            <a:r>
              <a:rPr lang="fr-BE" sz="1600" dirty="0"/>
              <a:t>(</a:t>
            </a:r>
            <a:r>
              <a:rPr lang="fr-BE" sz="1200" dirty="0"/>
              <a:t>locales ou régionales</a:t>
            </a:r>
            <a:r>
              <a:rPr lang="fr-BE" sz="1600" dirty="0"/>
              <a:t>) sur l’effectivité du suivi des cas positifs ou des quarantaines imposées + </a:t>
            </a:r>
            <a:r>
              <a:rPr lang="fr-BE" sz="1600" b="1" dirty="0">
                <a:solidFill>
                  <a:srgbClr val="097164"/>
                </a:solidFill>
              </a:rPr>
              <a:t>Soucis </a:t>
            </a:r>
            <a:r>
              <a:rPr lang="fr-BE" sz="1600" b="1" dirty="0" err="1">
                <a:solidFill>
                  <a:srgbClr val="097164"/>
                </a:solidFill>
              </a:rPr>
              <a:t>testing</a:t>
            </a:r>
            <a:r>
              <a:rPr lang="fr-BE" sz="1600" b="1" dirty="0">
                <a:solidFill>
                  <a:srgbClr val="097164"/>
                </a:solidFill>
              </a:rPr>
              <a:t> </a:t>
            </a:r>
            <a:r>
              <a:rPr lang="fr-BE" sz="1600" dirty="0"/>
              <a:t>mi-septembre + soucis certificats 40aines </a:t>
            </a:r>
            <a:r>
              <a:rPr lang="fr-BE" sz="1600" dirty="0">
                <a:solidFill>
                  <a:srgbClr val="097164"/>
                </a:solidFill>
              </a:rPr>
              <a:t>+ </a:t>
            </a:r>
            <a:r>
              <a:rPr lang="fr-BE" sz="1600" b="1" dirty="0">
                <a:solidFill>
                  <a:srgbClr val="097164"/>
                </a:solidFill>
              </a:rPr>
              <a:t>souci origine des contaminations.</a:t>
            </a:r>
            <a:endParaRPr lang="fr-BE" sz="1600" dirty="0">
              <a:solidFill>
                <a:srgbClr val="097164"/>
              </a:solidFill>
            </a:endParaRPr>
          </a:p>
        </p:txBody>
      </p:sp>
      <p:sp>
        <p:nvSpPr>
          <p:cNvPr id="5" name="Rectangle 4">
            <a:extLst>
              <a:ext uri="{FF2B5EF4-FFF2-40B4-BE49-F238E27FC236}">
                <a16:creationId xmlns:a16="http://schemas.microsoft.com/office/drawing/2014/main" id="{DF3EC2BF-79F2-9A40-BDE1-E07B264770CE}"/>
              </a:ext>
            </a:extLst>
          </p:cNvPr>
          <p:cNvSpPr/>
          <p:nvPr/>
        </p:nvSpPr>
        <p:spPr>
          <a:xfrm>
            <a:off x="8528073" y="6516618"/>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D26259E0-7E1F-504C-960B-901F00BBF274}"/>
              </a:ext>
            </a:extLst>
          </p:cNvPr>
          <p:cNvSpPr txBox="1"/>
          <p:nvPr/>
        </p:nvSpPr>
        <p:spPr>
          <a:xfrm>
            <a:off x="7569866" y="6459357"/>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25</a:t>
            </a:r>
          </a:p>
        </p:txBody>
      </p:sp>
      <p:pic>
        <p:nvPicPr>
          <p:cNvPr id="8" name="Graphique 7" descr="Graphique périodique avec un remplissage uni">
            <a:extLst>
              <a:ext uri="{FF2B5EF4-FFF2-40B4-BE49-F238E27FC236}">
                <a16:creationId xmlns:a16="http://schemas.microsoft.com/office/drawing/2014/main" id="{BC05E7F8-3893-114A-B8C5-E55FC4D047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4965" y="724816"/>
            <a:ext cx="922565" cy="922565"/>
          </a:xfrm>
          <a:prstGeom prst="rect">
            <a:avLst/>
          </a:prstGeom>
        </p:spPr>
      </p:pic>
      <p:sp>
        <p:nvSpPr>
          <p:cNvPr id="12" name="Ellipse 11">
            <a:extLst>
              <a:ext uri="{FF2B5EF4-FFF2-40B4-BE49-F238E27FC236}">
                <a16:creationId xmlns:a16="http://schemas.microsoft.com/office/drawing/2014/main" id="{CBC05F97-8DD8-BC4A-B7E4-4C34606C942C}"/>
              </a:ext>
            </a:extLst>
          </p:cNvPr>
          <p:cNvSpPr/>
          <p:nvPr/>
        </p:nvSpPr>
        <p:spPr>
          <a:xfrm>
            <a:off x="583826" y="552005"/>
            <a:ext cx="584948" cy="584948"/>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Graphique 13" descr="Point d’exclamation avec un remplissage uni">
            <a:extLst>
              <a:ext uri="{FF2B5EF4-FFF2-40B4-BE49-F238E27FC236}">
                <a16:creationId xmlns:a16="http://schemas.microsoft.com/office/drawing/2014/main" id="{855DFFAF-C814-344A-B889-B0A8D9EC77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650" y="597509"/>
            <a:ext cx="495300" cy="495300"/>
          </a:xfrm>
          <a:prstGeom prst="rect">
            <a:avLst/>
          </a:prstGeom>
        </p:spPr>
      </p:pic>
    </p:spTree>
    <p:extLst>
      <p:ext uri="{BB962C8B-B14F-4D97-AF65-F5344CB8AC3E}">
        <p14:creationId xmlns:p14="http://schemas.microsoft.com/office/powerpoint/2010/main" val="80972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5E2826-B5D0-2B4E-88BA-188066DD4BED}"/>
              </a:ext>
            </a:extLst>
          </p:cNvPr>
          <p:cNvSpPr>
            <a:spLocks noGrp="1"/>
          </p:cNvSpPr>
          <p:nvPr>
            <p:ph type="title"/>
          </p:nvPr>
        </p:nvSpPr>
        <p:spPr>
          <a:xfrm>
            <a:off x="2055506" y="514745"/>
            <a:ext cx="6911789" cy="994172"/>
          </a:xfrm>
        </p:spPr>
        <p:txBody>
          <a:bodyPr/>
          <a:lstStyle/>
          <a:p>
            <a:r>
              <a:rPr lang="fr-BE" b="1" dirty="0">
                <a:solidFill>
                  <a:srgbClr val="097164"/>
                </a:solidFill>
              </a:rPr>
              <a:t>2</a:t>
            </a:r>
            <a:r>
              <a:rPr lang="fr-BE" b="1" baseline="30000" dirty="0">
                <a:solidFill>
                  <a:srgbClr val="097164"/>
                </a:solidFill>
              </a:rPr>
              <a:t>e</a:t>
            </a:r>
            <a:r>
              <a:rPr lang="fr-BE" b="1" dirty="0">
                <a:solidFill>
                  <a:srgbClr val="097164"/>
                </a:solidFill>
              </a:rPr>
              <a:t> vague</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78C7F426-9F2F-F646-A86C-732CA8E10523}"/>
              </a:ext>
            </a:extLst>
          </p:cNvPr>
          <p:cNvSpPr>
            <a:spLocks noGrp="1"/>
          </p:cNvSpPr>
          <p:nvPr>
            <p:ph idx="1"/>
          </p:nvPr>
        </p:nvSpPr>
        <p:spPr>
          <a:xfrm>
            <a:off x="157655" y="1825624"/>
            <a:ext cx="8809639" cy="4656253"/>
          </a:xfrm>
        </p:spPr>
        <p:txBody>
          <a:bodyPr>
            <a:normAutofit fontScale="70000" lnSpcReduction="20000"/>
          </a:bodyPr>
          <a:lstStyle/>
          <a:p>
            <a:pPr lvl="0"/>
            <a:r>
              <a:rPr lang="fr-FR" b="1" dirty="0">
                <a:solidFill>
                  <a:srgbClr val="097164"/>
                </a:solidFill>
              </a:rPr>
              <a:t>28 septembre </a:t>
            </a:r>
            <a:r>
              <a:rPr lang="fr-FR" dirty="0"/>
              <a:t>retour en mode PC-</a:t>
            </a:r>
            <a:r>
              <a:rPr lang="fr-FR" dirty="0" err="1"/>
              <a:t>ops</a:t>
            </a:r>
            <a:r>
              <a:rPr lang="fr-FR" dirty="0"/>
              <a:t> 24/7 </a:t>
            </a:r>
            <a:r>
              <a:rPr lang="fr-BE" dirty="0"/>
              <a:t>+ structures coordination idem 1</a:t>
            </a:r>
            <a:r>
              <a:rPr lang="fr-BE" baseline="30000" dirty="0"/>
              <a:t>e</a:t>
            </a:r>
            <a:r>
              <a:rPr lang="fr-BE" dirty="0"/>
              <a:t> vague </a:t>
            </a:r>
            <a:r>
              <a:rPr lang="fr-BE" sz="1800" dirty="0"/>
              <a:t>(+ fermeture des bars la nuit en RBC</a:t>
            </a:r>
            <a:r>
              <a:rPr lang="fr-BE" dirty="0"/>
              <a:t>)</a:t>
            </a:r>
          </a:p>
          <a:p>
            <a:pPr lvl="0"/>
            <a:r>
              <a:rPr lang="fr-BE" b="1" dirty="0">
                <a:solidFill>
                  <a:srgbClr val="097164"/>
                </a:solidFill>
              </a:rPr>
              <a:t>6 octobre </a:t>
            </a:r>
            <a:r>
              <a:rPr lang="fr-BE" dirty="0"/>
              <a:t>Pedro Facon, Commissaire coronavirus</a:t>
            </a:r>
          </a:p>
          <a:p>
            <a:pPr lvl="0"/>
            <a:r>
              <a:rPr lang="fr-BE" b="1" dirty="0">
                <a:solidFill>
                  <a:srgbClr val="097164"/>
                </a:solidFill>
              </a:rPr>
              <a:t>7  octobre</a:t>
            </a:r>
            <a:r>
              <a:rPr lang="fr-BE" dirty="0">
                <a:solidFill>
                  <a:srgbClr val="097164"/>
                </a:solidFill>
              </a:rPr>
              <a:t> </a:t>
            </a:r>
            <a:r>
              <a:rPr lang="fr-BE" dirty="0"/>
              <a:t>fermeture 24h/24 des bars en RBC. </a:t>
            </a:r>
            <a:r>
              <a:rPr lang="fr-FR" dirty="0"/>
              <a:t>Nombreuses discussions fédéral / RW /gouverneurs / RBC pour </a:t>
            </a:r>
            <a:r>
              <a:rPr lang="fr-FR" b="1" dirty="0">
                <a:solidFill>
                  <a:srgbClr val="097164"/>
                </a:solidFill>
              </a:rPr>
              <a:t>couvre-feu</a:t>
            </a:r>
            <a:r>
              <a:rPr lang="fr-FR" dirty="0"/>
              <a:t>. Décision 12 octobre (</a:t>
            </a:r>
            <a:r>
              <a:rPr lang="fr-FR" sz="1800" dirty="0"/>
              <a:t>avec ok Min. Inter</a:t>
            </a:r>
            <a:r>
              <a:rPr lang="fr-FR" dirty="0"/>
              <a:t>.)</a:t>
            </a:r>
            <a:endParaRPr lang="fr-BE" dirty="0"/>
          </a:p>
          <a:p>
            <a:pPr lvl="0"/>
            <a:r>
              <a:rPr lang="fr-BE" b="1" dirty="0">
                <a:solidFill>
                  <a:srgbClr val="097164"/>
                </a:solidFill>
              </a:rPr>
              <a:t>16 octobre</a:t>
            </a:r>
            <a:r>
              <a:rPr lang="fr-BE" dirty="0">
                <a:solidFill>
                  <a:srgbClr val="097164"/>
                </a:solidFill>
              </a:rPr>
              <a:t> </a:t>
            </a:r>
            <a:r>
              <a:rPr lang="fr-BE" dirty="0"/>
              <a:t>Reprise en main fédérale (</a:t>
            </a:r>
            <a:r>
              <a:rPr lang="fr-BE" sz="1800" dirty="0"/>
              <a:t>AM 18 octobre + déclinaisons locales</a:t>
            </a:r>
            <a:r>
              <a:rPr lang="fr-BE" dirty="0"/>
              <a:t>) et en #BW</a:t>
            </a:r>
          </a:p>
          <a:p>
            <a:pPr lvl="1"/>
            <a:r>
              <a:rPr lang="fr-BE" dirty="0"/>
              <a:t>Monitoring épidémie – BCP – hôpitaux  - EPI – O2 …</a:t>
            </a:r>
          </a:p>
          <a:p>
            <a:pPr lvl="1"/>
            <a:r>
              <a:rPr lang="fr-BE" dirty="0"/>
              <a:t>Soucis centres de </a:t>
            </a:r>
            <a:r>
              <a:rPr lang="fr-BE" dirty="0" err="1"/>
              <a:t>testing</a:t>
            </a:r>
            <a:endParaRPr lang="fr-BE" dirty="0"/>
          </a:p>
          <a:p>
            <a:pPr lvl="1"/>
            <a:r>
              <a:rPr lang="fr-BE" dirty="0"/>
              <a:t>Ouverture SIS (structure intermédiaires de soin)</a:t>
            </a:r>
          </a:p>
          <a:p>
            <a:pPr lvl="1"/>
            <a:r>
              <a:rPr lang="fr-BE" dirty="0"/>
              <a:t>Suivi des MR / MRS / institutions pour handicapés – nombreux clusters</a:t>
            </a:r>
          </a:p>
          <a:p>
            <a:pPr lvl="1"/>
            <a:r>
              <a:rPr lang="fr-BE" dirty="0"/>
              <a:t>Communication plus difficile (adhésion aux mesures)</a:t>
            </a:r>
          </a:p>
          <a:p>
            <a:pPr lvl="1"/>
            <a:r>
              <a:rPr lang="fr-BE" dirty="0"/>
              <a:t>Elargissement du couvre-feu fédéral (22h-06h au lieu de 00h-05h)</a:t>
            </a:r>
          </a:p>
          <a:p>
            <a:pPr lvl="0"/>
            <a:r>
              <a:rPr lang="fr-BE" b="1" dirty="0">
                <a:solidFill>
                  <a:srgbClr val="097164"/>
                </a:solidFill>
              </a:rPr>
              <a:t>8 novembre </a:t>
            </a:r>
            <a:r>
              <a:rPr lang="fr-BE" dirty="0"/>
              <a:t>Yvon </a:t>
            </a:r>
            <a:r>
              <a:rPr lang="fr-BE" dirty="0" err="1"/>
              <a:t>Englert</a:t>
            </a:r>
            <a:r>
              <a:rPr lang="fr-BE" dirty="0"/>
              <a:t>, Délégué covid-19 de la RW et </a:t>
            </a:r>
            <a:r>
              <a:rPr lang="fr-BE" b="1" dirty="0">
                <a:solidFill>
                  <a:srgbClr val="097164"/>
                </a:solidFill>
              </a:rPr>
              <a:t>début préparation vaccination.</a:t>
            </a:r>
          </a:p>
          <a:p>
            <a:pPr lvl="0"/>
            <a:r>
              <a:rPr lang="fr-BE" b="1" dirty="0">
                <a:solidFill>
                  <a:srgbClr val="097164"/>
                </a:solidFill>
              </a:rPr>
              <a:t>Préparation 3</a:t>
            </a:r>
            <a:r>
              <a:rPr lang="fr-BE" b="1" baseline="30000" dirty="0">
                <a:solidFill>
                  <a:srgbClr val="097164"/>
                </a:solidFill>
              </a:rPr>
              <a:t>e</a:t>
            </a:r>
            <a:r>
              <a:rPr lang="fr-BE" b="1" dirty="0">
                <a:solidFill>
                  <a:srgbClr val="097164"/>
                </a:solidFill>
              </a:rPr>
              <a:t> vague</a:t>
            </a:r>
          </a:p>
          <a:p>
            <a:pPr marL="0" indent="0">
              <a:buNone/>
            </a:pPr>
            <a:endParaRPr lang="fr-FR" dirty="0"/>
          </a:p>
        </p:txBody>
      </p:sp>
      <p:sp>
        <p:nvSpPr>
          <p:cNvPr id="5" name="Rectangle 4">
            <a:extLst>
              <a:ext uri="{FF2B5EF4-FFF2-40B4-BE49-F238E27FC236}">
                <a16:creationId xmlns:a16="http://schemas.microsoft.com/office/drawing/2014/main" id="{6EE9302D-2779-DF46-AF57-A8E9F15CA091}"/>
              </a:ext>
            </a:extLst>
          </p:cNvPr>
          <p:cNvSpPr/>
          <p:nvPr/>
        </p:nvSpPr>
        <p:spPr>
          <a:xfrm>
            <a:off x="8486031" y="6444454"/>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
        <p:nvSpPr>
          <p:cNvPr id="6" name="ZoneTexte 5">
            <a:extLst>
              <a:ext uri="{FF2B5EF4-FFF2-40B4-BE49-F238E27FC236}">
                <a16:creationId xmlns:a16="http://schemas.microsoft.com/office/drawing/2014/main" id="{4DC2E5D6-71F0-BE4F-B239-ED27DF92DFCE}"/>
              </a:ext>
            </a:extLst>
          </p:cNvPr>
          <p:cNvSpPr txBox="1"/>
          <p:nvPr/>
        </p:nvSpPr>
        <p:spPr>
          <a:xfrm>
            <a:off x="7527824" y="6387193"/>
            <a:ext cx="1711283" cy="276999"/>
          </a:xfrm>
          <a:prstGeom prst="rect">
            <a:avLst/>
          </a:prstGeom>
          <a:noFill/>
        </p:spPr>
        <p:txBody>
          <a:bodyPr wrap="square" rtlCol="0" anchor="ctr">
            <a:spAutoFit/>
          </a:bodyPr>
          <a:lstStyle/>
          <a:p>
            <a:pPr algn="ctr"/>
            <a:r>
              <a:rPr lang="fr-FR" sz="1200" dirty="0">
                <a:solidFill>
                  <a:schemeClr val="bg2">
                    <a:lumMod val="50000"/>
                  </a:schemeClr>
                </a:solidFill>
              </a:rPr>
              <a:t>22.01.2021</a:t>
            </a:r>
            <a:r>
              <a:rPr lang="fr-FR" sz="825" dirty="0">
                <a:solidFill>
                  <a:schemeClr val="bg2">
                    <a:lumMod val="50000"/>
                  </a:schemeClr>
                </a:solidFill>
              </a:rPr>
              <a:t>       </a:t>
            </a:r>
            <a:r>
              <a:rPr lang="fr-FR" sz="1200" dirty="0">
                <a:solidFill>
                  <a:schemeClr val="bg2">
                    <a:lumMod val="50000"/>
                  </a:schemeClr>
                </a:solidFill>
              </a:rPr>
              <a:t>27</a:t>
            </a:r>
          </a:p>
        </p:txBody>
      </p:sp>
      <p:pic>
        <p:nvPicPr>
          <p:cNvPr id="7" name="Graphique 6" descr="Graphique périodique avec un remplissage uni">
            <a:extLst>
              <a:ext uri="{FF2B5EF4-FFF2-40B4-BE49-F238E27FC236}">
                <a16:creationId xmlns:a16="http://schemas.microsoft.com/office/drawing/2014/main" id="{707C120E-150A-2B49-873A-A5BC330DC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650" y="420061"/>
            <a:ext cx="1183541" cy="1183541"/>
          </a:xfrm>
          <a:prstGeom prst="rect">
            <a:avLst/>
          </a:prstGeom>
        </p:spPr>
      </p:pic>
    </p:spTree>
    <p:extLst>
      <p:ext uri="{BB962C8B-B14F-4D97-AF65-F5344CB8AC3E}">
        <p14:creationId xmlns:p14="http://schemas.microsoft.com/office/powerpoint/2010/main" val="416190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Image 6" descr="Une image contenant intérieur, personne, plafond&#10;&#10;Description générée automatiquement">
            <a:extLst>
              <a:ext uri="{FF2B5EF4-FFF2-40B4-BE49-F238E27FC236}">
                <a16:creationId xmlns:a16="http://schemas.microsoft.com/office/drawing/2014/main" id="{9E197458-581D-3547-AA6D-60E3196D7099}"/>
              </a:ext>
            </a:extLst>
          </p:cNvPr>
          <p:cNvPicPr>
            <a:picLocks noChangeAspect="1"/>
          </p:cNvPicPr>
          <p:nvPr/>
        </p:nvPicPr>
        <p:blipFill rotWithShape="1">
          <a:blip r:embed="rId2">
            <a:alphaModFix amt="60000"/>
          </a:blip>
          <a:srcRect/>
          <a:stretch/>
        </p:blipFill>
        <p:spPr>
          <a:xfrm>
            <a:off x="20" y="10"/>
            <a:ext cx="9143980" cy="6857990"/>
          </a:xfrm>
          <a:prstGeom prst="rect">
            <a:avLst/>
          </a:prstGeom>
        </p:spPr>
      </p:pic>
      <p:sp>
        <p:nvSpPr>
          <p:cNvPr id="2" name="ZoneTexte 1">
            <a:extLst>
              <a:ext uri="{FF2B5EF4-FFF2-40B4-BE49-F238E27FC236}">
                <a16:creationId xmlns:a16="http://schemas.microsoft.com/office/drawing/2014/main" id="{650A6C51-375D-3E42-8B9F-E16075AC5092}"/>
              </a:ext>
            </a:extLst>
          </p:cNvPr>
          <p:cNvSpPr txBox="1"/>
          <p:nvPr/>
        </p:nvSpPr>
        <p:spPr>
          <a:xfrm>
            <a:off x="4639489" y="1671566"/>
            <a:ext cx="3878146" cy="4072043"/>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a:solidFill>
                  <a:srgbClr val="FFFFFF"/>
                </a:solidFill>
              </a:rPr>
              <a:t>PC-Ops</a:t>
            </a:r>
          </a:p>
        </p:txBody>
      </p:sp>
      <p:sp>
        <p:nvSpPr>
          <p:cNvPr id="3" name="Espace réservé de la date 2">
            <a:extLst>
              <a:ext uri="{FF2B5EF4-FFF2-40B4-BE49-F238E27FC236}">
                <a16:creationId xmlns:a16="http://schemas.microsoft.com/office/drawing/2014/main" id="{2FDA74AA-33C7-4511-9A9F-DBA63E00F8A9}"/>
              </a:ext>
            </a:extLst>
          </p:cNvPr>
          <p:cNvSpPr>
            <a:spLocks noGrp="1"/>
          </p:cNvSpPr>
          <p:nvPr>
            <p:ph type="dt" sz="quarter" idx="10"/>
          </p:nvPr>
        </p:nvSpPr>
        <p:spPr>
          <a:xfrm>
            <a:off x="628650" y="6356350"/>
            <a:ext cx="2057400" cy="365125"/>
          </a:xfrm>
        </p:spPr>
        <p:txBody>
          <a:bodyPr vert="horz" lIns="91440" tIns="45720" rIns="91440" bIns="45720" rtlCol="0" anchor="ctr">
            <a:normAutofit/>
          </a:bodyPr>
          <a:lstStyle/>
          <a:p>
            <a:pPr defTabSz="914400">
              <a:defRPr/>
            </a:pPr>
            <a:endParaRPr lang="en-US" sz="1000">
              <a:solidFill>
                <a:srgbClr val="FFFFFF"/>
              </a:solidFill>
              <a:latin typeface="Calibri" panose="020F0502020204030204"/>
            </a:endParaRPr>
          </a:p>
        </p:txBody>
      </p:sp>
      <p:sp>
        <p:nvSpPr>
          <p:cNvPr id="10245" name="Espace réservé du numéro de diapositive 8">
            <a:extLst>
              <a:ext uri="{FF2B5EF4-FFF2-40B4-BE49-F238E27FC236}">
                <a16:creationId xmlns:a16="http://schemas.microsoft.com/office/drawing/2014/main" id="{B73B84CE-057A-8C40-A11C-FFD34D00AA58}"/>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a:spcBef>
                <a:spcPts val="0"/>
              </a:spcBef>
              <a:spcAft>
                <a:spcPts val="600"/>
              </a:spcAft>
              <a:buNone/>
              <a:defRPr/>
            </a:pPr>
            <a:fld id="{3AFA8616-70E0-5645-805E-4550CD9495EE}" type="slidenum">
              <a:rPr lang="en-US" altLang="fr-FR" sz="1000">
                <a:solidFill>
                  <a:srgbClr val="FFFFFF"/>
                </a:solidFill>
                <a:latin typeface="Calibri" panose="020F0502020204030204"/>
                <a:ea typeface="+mn-ea"/>
              </a:rPr>
              <a:pPr defTabSz="914400">
                <a:spcBef>
                  <a:spcPts val="0"/>
                </a:spcBef>
                <a:spcAft>
                  <a:spcPts val="600"/>
                </a:spcAft>
                <a:buNone/>
                <a:defRPr/>
              </a:pPr>
              <a:t>14</a:t>
            </a:fld>
            <a:endParaRPr lang="en-US" altLang="fr-FR" sz="1000">
              <a:solidFill>
                <a:srgbClr val="FFFFFF"/>
              </a:solidFill>
              <a:latin typeface="Calibri" panose="020F0502020204030204"/>
              <a:ea typeface="+mn-ea"/>
            </a:endParaRPr>
          </a:p>
        </p:txBody>
      </p:sp>
    </p:spTree>
    <p:extLst>
      <p:ext uri="{BB962C8B-B14F-4D97-AF65-F5344CB8AC3E}">
        <p14:creationId xmlns:p14="http://schemas.microsoft.com/office/powerpoint/2010/main" val="159624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73">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8" name="Rectangle 75">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Image 6" descr="Une image contenant personne, intérieur, foule&#10;&#10;Description générée automatiquement">
            <a:extLst>
              <a:ext uri="{FF2B5EF4-FFF2-40B4-BE49-F238E27FC236}">
                <a16:creationId xmlns:a16="http://schemas.microsoft.com/office/drawing/2014/main" id="{0CADEA4D-9B0C-E64D-AE9E-0DCBA3361A30}"/>
              </a:ext>
            </a:extLst>
          </p:cNvPr>
          <p:cNvPicPr>
            <a:picLocks noChangeAspect="1"/>
          </p:cNvPicPr>
          <p:nvPr/>
        </p:nvPicPr>
        <p:blipFill rotWithShape="1">
          <a:blip r:embed="rId2">
            <a:alphaModFix amt="60000"/>
          </a:blip>
          <a:srcRect/>
          <a:stretch/>
        </p:blipFill>
        <p:spPr>
          <a:xfrm>
            <a:off x="20" y="10"/>
            <a:ext cx="9143980" cy="6857990"/>
          </a:xfrm>
          <a:prstGeom prst="rect">
            <a:avLst/>
          </a:prstGeom>
        </p:spPr>
      </p:pic>
      <p:sp>
        <p:nvSpPr>
          <p:cNvPr id="2" name="ZoneTexte 1">
            <a:extLst>
              <a:ext uri="{FF2B5EF4-FFF2-40B4-BE49-F238E27FC236}">
                <a16:creationId xmlns:a16="http://schemas.microsoft.com/office/drawing/2014/main" id="{650A6C51-375D-3E42-8B9F-E16075AC5092}"/>
              </a:ext>
            </a:extLst>
          </p:cNvPr>
          <p:cNvSpPr txBox="1"/>
          <p:nvPr/>
        </p:nvSpPr>
        <p:spPr>
          <a:xfrm>
            <a:off x="3889913" y="1671569"/>
            <a:ext cx="4625436" cy="407204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a:solidFill>
                  <a:srgbClr val="FFFFFF"/>
                </a:solidFill>
              </a:rPr>
              <a:t>PC-Ops</a:t>
            </a:r>
          </a:p>
        </p:txBody>
      </p:sp>
      <p:sp>
        <p:nvSpPr>
          <p:cNvPr id="3" name="Espace réservé de la date 2">
            <a:extLst>
              <a:ext uri="{FF2B5EF4-FFF2-40B4-BE49-F238E27FC236}">
                <a16:creationId xmlns:a16="http://schemas.microsoft.com/office/drawing/2014/main" id="{2FDA74AA-33C7-4511-9A9F-DBA63E00F8A9}"/>
              </a:ext>
            </a:extLst>
          </p:cNvPr>
          <p:cNvSpPr>
            <a:spLocks noGrp="1"/>
          </p:cNvSpPr>
          <p:nvPr>
            <p:ph type="dt" sz="quarter" idx="10"/>
          </p:nvPr>
        </p:nvSpPr>
        <p:spPr>
          <a:xfrm>
            <a:off x="628650" y="6356350"/>
            <a:ext cx="2057400" cy="365125"/>
          </a:xfrm>
        </p:spPr>
        <p:txBody>
          <a:bodyPr vert="horz" lIns="91440" tIns="45720" rIns="91440" bIns="45720" rtlCol="0" anchor="ctr">
            <a:normAutofit/>
          </a:bodyPr>
          <a:lstStyle/>
          <a:p>
            <a:pPr defTabSz="914400">
              <a:defRPr/>
            </a:pPr>
            <a:endParaRPr lang="en-US" sz="1000">
              <a:solidFill>
                <a:srgbClr val="FFFFFF"/>
              </a:solidFill>
              <a:latin typeface="Calibri" panose="020F0502020204030204"/>
            </a:endParaRPr>
          </a:p>
        </p:txBody>
      </p:sp>
      <p:sp>
        <p:nvSpPr>
          <p:cNvPr id="10245" name="Espace réservé du numéro de diapositive 8">
            <a:extLst>
              <a:ext uri="{FF2B5EF4-FFF2-40B4-BE49-F238E27FC236}">
                <a16:creationId xmlns:a16="http://schemas.microsoft.com/office/drawing/2014/main" id="{B73B84CE-057A-8C40-A11C-FFD34D00AA58}"/>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a:spcBef>
                <a:spcPts val="0"/>
              </a:spcBef>
              <a:spcAft>
                <a:spcPts val="600"/>
              </a:spcAft>
              <a:buNone/>
              <a:defRPr/>
            </a:pPr>
            <a:fld id="{3AFA8616-70E0-5645-805E-4550CD9495EE}" type="slidenum">
              <a:rPr lang="en-US" altLang="fr-FR" sz="1000" smtClean="0">
                <a:solidFill>
                  <a:srgbClr val="FFFFFF"/>
                </a:solidFill>
                <a:latin typeface="Calibri" panose="020F0502020204030204"/>
                <a:ea typeface="+mn-ea"/>
              </a:rPr>
              <a:pPr defTabSz="914400">
                <a:spcBef>
                  <a:spcPts val="0"/>
                </a:spcBef>
                <a:spcAft>
                  <a:spcPts val="600"/>
                </a:spcAft>
                <a:buNone/>
                <a:defRPr/>
              </a:pPr>
              <a:t>15</a:t>
            </a:fld>
            <a:endParaRPr lang="en-US" altLang="fr-FR" sz="1000">
              <a:solidFill>
                <a:srgbClr val="FFFFFF"/>
              </a:solidFill>
              <a:latin typeface="Calibri" panose="020F0502020204030204"/>
              <a:ea typeface="+mn-ea"/>
            </a:endParaRPr>
          </a:p>
        </p:txBody>
      </p:sp>
    </p:spTree>
    <p:extLst>
      <p:ext uri="{BB962C8B-B14F-4D97-AF65-F5344CB8AC3E}">
        <p14:creationId xmlns:p14="http://schemas.microsoft.com/office/powerpoint/2010/main" val="36273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628650" y="0"/>
            <a:ext cx="7886700" cy="1592262"/>
          </a:xfrm>
        </p:spPr>
        <p:txBody>
          <a:bodyPr>
            <a:normAutofit fontScale="90000"/>
          </a:bodyPr>
          <a:lstStyle/>
          <a:p>
            <a:r>
              <a:rPr lang="fr-FR" dirty="0"/>
              <a:t>Cà, c’était avant… ! </a:t>
            </a:r>
            <a:br>
              <a:rPr lang="fr-FR" dirty="0"/>
            </a:br>
            <a:r>
              <a:rPr lang="fr-FR" dirty="0"/>
              <a:t>Survenance de la crise </a:t>
            </a:r>
            <a:r>
              <a:rPr lang="fr-FR" dirty="0" err="1"/>
              <a:t>Covid</a:t>
            </a:r>
            <a:r>
              <a:rPr lang="fr-FR" dirty="0"/>
              <a:t> : s’adapter ! </a:t>
            </a:r>
          </a:p>
        </p:txBody>
      </p:sp>
      <p:sp>
        <p:nvSpPr>
          <p:cNvPr id="3" name="Espace réservé du contenu 2">
            <a:extLst>
              <a:ext uri="{FF2B5EF4-FFF2-40B4-BE49-F238E27FC236}">
                <a16:creationId xmlns:a16="http://schemas.microsoft.com/office/drawing/2014/main" id="{86749723-5B0C-4041-B7FD-E3D3DA00BE4D}"/>
              </a:ext>
            </a:extLst>
          </p:cNvPr>
          <p:cNvSpPr>
            <a:spLocks noGrp="1"/>
          </p:cNvSpPr>
          <p:nvPr>
            <p:ph idx="1"/>
          </p:nvPr>
        </p:nvSpPr>
        <p:spPr/>
        <p:txBody>
          <a:bodyPr>
            <a:normAutofit fontScale="92500" lnSpcReduction="20000"/>
          </a:bodyPr>
          <a:lstStyle/>
          <a:p>
            <a:r>
              <a:rPr lang="fr-FR" b="1" dirty="0">
                <a:solidFill>
                  <a:srgbClr val="097164"/>
                </a:solidFill>
              </a:rPr>
              <a:t>Le gouverneur conserve tous les principes, mais « virtualise » le processus de pilotage de la crise.</a:t>
            </a:r>
          </a:p>
          <a:p>
            <a:r>
              <a:rPr lang="fr-FR" b="1" dirty="0">
                <a:solidFill>
                  <a:srgbClr val="097164"/>
                </a:solidFill>
              </a:rPr>
              <a:t>Téléconférences régulières gouverneurs / NCCN.</a:t>
            </a:r>
          </a:p>
          <a:p>
            <a:r>
              <a:rPr lang="fr-FR" b="1" dirty="0">
                <a:solidFill>
                  <a:srgbClr val="097164"/>
                </a:solidFill>
              </a:rPr>
              <a:t>Téléconférences régulières 27 bourgmestres + Province.</a:t>
            </a:r>
          </a:p>
          <a:p>
            <a:r>
              <a:rPr lang="fr-FR" b="1" dirty="0">
                <a:solidFill>
                  <a:srgbClr val="097164"/>
                </a:solidFill>
              </a:rPr>
              <a:t>Téléconférences régulières CCP + PC-</a:t>
            </a:r>
            <a:r>
              <a:rPr lang="fr-FR" b="1" dirty="0" err="1">
                <a:solidFill>
                  <a:srgbClr val="097164"/>
                </a:solidFill>
              </a:rPr>
              <a:t>Ops</a:t>
            </a:r>
            <a:r>
              <a:rPr lang="fr-FR" b="1" dirty="0">
                <a:solidFill>
                  <a:srgbClr val="097164"/>
                </a:solidFill>
              </a:rPr>
              <a:t> virtuel élargi.</a:t>
            </a:r>
          </a:p>
          <a:p>
            <a:r>
              <a:rPr lang="fr-FR" b="1" dirty="0">
                <a:solidFill>
                  <a:srgbClr val="097164"/>
                </a:solidFill>
              </a:rPr>
              <a:t>Téléconférences régulières avec services RW et MP.</a:t>
            </a:r>
          </a:p>
          <a:p>
            <a:r>
              <a:rPr lang="fr-FR" b="1" dirty="0">
                <a:solidFill>
                  <a:srgbClr val="097164"/>
                </a:solidFill>
              </a:rPr>
              <a:t>Canaux virtuels efficients avec sa propre équipe.</a:t>
            </a:r>
          </a:p>
          <a:p>
            <a:r>
              <a:rPr lang="fr-FR" b="1" dirty="0">
                <a:solidFill>
                  <a:srgbClr val="097164"/>
                </a:solidFill>
              </a:rPr>
              <a:t>En résumé : un pilotage de crise fort par le Gouverneur; tous les partenaires ont toujours le même niveau d’informations (exceptées infos classifiées).</a:t>
            </a:r>
          </a:p>
        </p:txBody>
      </p:sp>
    </p:spTree>
    <p:extLst>
      <p:ext uri="{BB962C8B-B14F-4D97-AF65-F5344CB8AC3E}">
        <p14:creationId xmlns:p14="http://schemas.microsoft.com/office/powerpoint/2010/main" val="348024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p:txBody>
          <a:bodyPr/>
          <a:lstStyle/>
          <a:p>
            <a:r>
              <a:rPr lang="fr-FR" dirty="0"/>
              <a:t>Crise </a:t>
            </a:r>
            <a:r>
              <a:rPr lang="fr-FR" dirty="0" err="1"/>
              <a:t>Covid</a:t>
            </a:r>
            <a:r>
              <a:rPr lang="fr-FR" dirty="0"/>
              <a:t> – Discipline 2 étendue</a:t>
            </a:r>
          </a:p>
        </p:txBody>
      </p:sp>
      <p:sp>
        <p:nvSpPr>
          <p:cNvPr id="3" name="Espace réservé du contenu 2">
            <a:extLst>
              <a:ext uri="{FF2B5EF4-FFF2-40B4-BE49-F238E27FC236}">
                <a16:creationId xmlns:a16="http://schemas.microsoft.com/office/drawing/2014/main" id="{86749723-5B0C-4041-B7FD-E3D3DA00BE4D}"/>
              </a:ext>
            </a:extLst>
          </p:cNvPr>
          <p:cNvSpPr>
            <a:spLocks noGrp="1"/>
          </p:cNvSpPr>
          <p:nvPr>
            <p:ph idx="1"/>
          </p:nvPr>
        </p:nvSpPr>
        <p:spPr/>
        <p:txBody>
          <a:bodyPr/>
          <a:lstStyle/>
          <a:p>
            <a:r>
              <a:rPr lang="fr-FR" dirty="0"/>
              <a:t>Aide Médicale Urgente + psychosociale</a:t>
            </a:r>
          </a:p>
          <a:p>
            <a:r>
              <a:rPr lang="fr-FR" dirty="0"/>
              <a:t>Inspecteur d’Hygiène fédéral (+ adjoint)</a:t>
            </a:r>
          </a:p>
          <a:p>
            <a:r>
              <a:rPr lang="fr-FR" dirty="0"/>
              <a:t>Inspecteur d’Hygiène Régional</a:t>
            </a:r>
          </a:p>
          <a:p>
            <a:r>
              <a:rPr lang="fr-FR" b="1" dirty="0">
                <a:solidFill>
                  <a:srgbClr val="097164"/>
                </a:solidFill>
              </a:rPr>
              <a:t>Nomination d’un « </a:t>
            </a:r>
            <a:r>
              <a:rPr lang="fr-FR" b="1" dirty="0" err="1">
                <a:solidFill>
                  <a:srgbClr val="097164"/>
                </a:solidFill>
              </a:rPr>
              <a:t>Dir</a:t>
            </a:r>
            <a:r>
              <a:rPr lang="fr-FR" b="1" dirty="0">
                <a:solidFill>
                  <a:srgbClr val="097164"/>
                </a:solidFill>
              </a:rPr>
              <a:t>-Med » BRW + 3 adjoints</a:t>
            </a:r>
          </a:p>
          <a:p>
            <a:r>
              <a:rPr lang="fr-FR" b="1" dirty="0">
                <a:solidFill>
                  <a:srgbClr val="097164"/>
                </a:solidFill>
              </a:rPr>
              <a:t>Assistance logistique aux Cercles de médecine</a:t>
            </a:r>
          </a:p>
          <a:p>
            <a:r>
              <a:rPr lang="fr-FR" b="1" dirty="0">
                <a:solidFill>
                  <a:srgbClr val="097164"/>
                </a:solidFill>
              </a:rPr>
              <a:t>Recrutement d’un expert (Dr </a:t>
            </a:r>
            <a:r>
              <a:rPr lang="fr-FR" b="1" dirty="0" err="1">
                <a:solidFill>
                  <a:srgbClr val="097164"/>
                </a:solidFill>
              </a:rPr>
              <a:t>Luyckx</a:t>
            </a:r>
            <a:r>
              <a:rPr lang="fr-FR" b="1" dirty="0">
                <a:solidFill>
                  <a:srgbClr val="097164"/>
                </a:solidFill>
              </a:rPr>
              <a:t>)</a:t>
            </a:r>
          </a:p>
          <a:p>
            <a:r>
              <a:rPr lang="fr-FR" b="1" dirty="0">
                <a:solidFill>
                  <a:srgbClr val="097164"/>
                </a:solidFill>
              </a:rPr>
              <a:t>OST (</a:t>
            </a:r>
            <a:r>
              <a:rPr lang="fr-FR" b="1" dirty="0" err="1">
                <a:solidFill>
                  <a:srgbClr val="097164"/>
                </a:solidFill>
              </a:rPr>
              <a:t>Outbreak</a:t>
            </a:r>
            <a:r>
              <a:rPr lang="fr-FR" b="1" dirty="0">
                <a:solidFill>
                  <a:srgbClr val="097164"/>
                </a:solidFill>
              </a:rPr>
              <a:t> Support Team)</a:t>
            </a:r>
          </a:p>
          <a:p>
            <a:r>
              <a:rPr lang="fr-FR" b="1" dirty="0">
                <a:solidFill>
                  <a:srgbClr val="097164"/>
                </a:solidFill>
              </a:rPr>
              <a:t>Cabinets « Santé », </a:t>
            </a:r>
            <a:r>
              <a:rPr lang="fr-FR" b="1" dirty="0" err="1">
                <a:solidFill>
                  <a:srgbClr val="097164"/>
                </a:solidFill>
              </a:rPr>
              <a:t>Aviq</a:t>
            </a:r>
            <a:r>
              <a:rPr lang="fr-FR" b="1" dirty="0">
                <a:solidFill>
                  <a:srgbClr val="097164"/>
                </a:solidFill>
              </a:rPr>
              <a:t>, Cellule </a:t>
            </a:r>
            <a:r>
              <a:rPr lang="fr-FR" b="1" dirty="0" err="1">
                <a:solidFill>
                  <a:srgbClr val="097164"/>
                </a:solidFill>
              </a:rPr>
              <a:t>Englert</a:t>
            </a:r>
            <a:r>
              <a:rPr lang="fr-FR" b="1" dirty="0">
                <a:solidFill>
                  <a:srgbClr val="097164"/>
                </a:solidFill>
              </a:rPr>
              <a:t>, etc… </a:t>
            </a:r>
          </a:p>
        </p:txBody>
      </p:sp>
    </p:spTree>
    <p:extLst>
      <p:ext uri="{BB962C8B-B14F-4D97-AF65-F5344CB8AC3E}">
        <p14:creationId xmlns:p14="http://schemas.microsoft.com/office/powerpoint/2010/main" val="362563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p:txBody>
          <a:bodyPr/>
          <a:lstStyle/>
          <a:p>
            <a:r>
              <a:rPr lang="fr-FR" dirty="0"/>
              <a:t>Crise </a:t>
            </a:r>
            <a:r>
              <a:rPr lang="fr-FR" dirty="0" err="1"/>
              <a:t>Covid</a:t>
            </a:r>
            <a:r>
              <a:rPr lang="fr-FR" dirty="0"/>
              <a:t> – Discipline 4 étendue</a:t>
            </a:r>
          </a:p>
        </p:txBody>
      </p:sp>
      <p:sp>
        <p:nvSpPr>
          <p:cNvPr id="3" name="Espace réservé du contenu 2">
            <a:extLst>
              <a:ext uri="{FF2B5EF4-FFF2-40B4-BE49-F238E27FC236}">
                <a16:creationId xmlns:a16="http://schemas.microsoft.com/office/drawing/2014/main" id="{86749723-5B0C-4041-B7FD-E3D3DA00BE4D}"/>
              </a:ext>
            </a:extLst>
          </p:cNvPr>
          <p:cNvSpPr>
            <a:spLocks noGrp="1"/>
          </p:cNvSpPr>
          <p:nvPr>
            <p:ph idx="1"/>
          </p:nvPr>
        </p:nvSpPr>
        <p:spPr/>
        <p:txBody>
          <a:bodyPr/>
          <a:lstStyle/>
          <a:p>
            <a:r>
              <a:rPr lang="fr-FR" dirty="0"/>
              <a:t>Protection Civile</a:t>
            </a:r>
          </a:p>
          <a:p>
            <a:r>
              <a:rPr lang="fr-FR" dirty="0"/>
              <a:t>Défense</a:t>
            </a:r>
          </a:p>
          <a:p>
            <a:r>
              <a:rPr lang="fr-FR" dirty="0"/>
              <a:t>Secteur privé (</a:t>
            </a:r>
            <a:r>
              <a:rPr lang="fr-FR" dirty="0" err="1"/>
              <a:t>Delplex</a:t>
            </a:r>
            <a:r>
              <a:rPr lang="fr-FR" dirty="0"/>
              <a:t>, </a:t>
            </a:r>
            <a:r>
              <a:rPr lang="fr-FR" dirty="0" err="1"/>
              <a:t>Manutan</a:t>
            </a:r>
            <a:r>
              <a:rPr lang="fr-FR" dirty="0"/>
              <a:t>, Air Liquide…)</a:t>
            </a:r>
          </a:p>
          <a:p>
            <a:r>
              <a:rPr lang="fr-FR" b="1" dirty="0">
                <a:solidFill>
                  <a:srgbClr val="097164"/>
                </a:solidFill>
              </a:rPr>
              <a:t>Services fédéraux du Gouverneur (</a:t>
            </a:r>
            <a:r>
              <a:rPr lang="fr-FR" b="1" dirty="0" err="1">
                <a:solidFill>
                  <a:srgbClr val="097164"/>
                </a:solidFill>
              </a:rPr>
              <a:t>Dir</a:t>
            </a:r>
            <a:r>
              <a:rPr lang="fr-FR" b="1" dirty="0">
                <a:solidFill>
                  <a:srgbClr val="097164"/>
                </a:solidFill>
              </a:rPr>
              <a:t>-Log SFG)</a:t>
            </a:r>
          </a:p>
          <a:p>
            <a:r>
              <a:rPr lang="fr-FR" b="1" dirty="0">
                <a:solidFill>
                  <a:srgbClr val="097164"/>
                </a:solidFill>
              </a:rPr>
              <a:t>Secteur associatif (« citoyens </a:t>
            </a:r>
            <a:r>
              <a:rPr lang="fr-FR" b="1" dirty="0" err="1">
                <a:solidFill>
                  <a:srgbClr val="097164"/>
                </a:solidFill>
              </a:rPr>
              <a:t>coacteurs</a:t>
            </a:r>
            <a:r>
              <a:rPr lang="fr-FR" b="1" dirty="0">
                <a:solidFill>
                  <a:srgbClr val="097164"/>
                </a:solidFill>
              </a:rPr>
              <a:t> de la sécurité de tous  »)</a:t>
            </a:r>
          </a:p>
          <a:p>
            <a:r>
              <a:rPr lang="fr-FR" b="1" dirty="0">
                <a:solidFill>
                  <a:srgbClr val="097164"/>
                </a:solidFill>
              </a:rPr>
              <a:t>Coordination des initiatives citoyennes individuelles (Tri / Diffusion via BW Solidaire)</a:t>
            </a:r>
          </a:p>
        </p:txBody>
      </p:sp>
    </p:spTree>
    <p:extLst>
      <p:ext uri="{BB962C8B-B14F-4D97-AF65-F5344CB8AC3E}">
        <p14:creationId xmlns:p14="http://schemas.microsoft.com/office/powerpoint/2010/main" val="74621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p:txBody>
          <a:bodyPr/>
          <a:lstStyle/>
          <a:p>
            <a:r>
              <a:rPr lang="fr-FR" dirty="0"/>
              <a:t>Si vis </a:t>
            </a:r>
            <a:r>
              <a:rPr lang="fr-FR" dirty="0" err="1"/>
              <a:t>pacem</a:t>
            </a:r>
            <a:r>
              <a:rPr lang="fr-FR" dirty="0"/>
              <a:t>, para </a:t>
            </a:r>
            <a:r>
              <a:rPr lang="fr-FR" dirty="0" err="1"/>
              <a:t>bellum</a:t>
            </a:r>
            <a:r>
              <a:rPr lang="fr-FR" dirty="0"/>
              <a:t>…</a:t>
            </a:r>
          </a:p>
        </p:txBody>
      </p:sp>
      <p:sp>
        <p:nvSpPr>
          <p:cNvPr id="3" name="Espace réservé du contenu 2">
            <a:extLst>
              <a:ext uri="{FF2B5EF4-FFF2-40B4-BE49-F238E27FC236}">
                <a16:creationId xmlns:a16="http://schemas.microsoft.com/office/drawing/2014/main" id="{86749723-5B0C-4041-B7FD-E3D3DA00BE4D}"/>
              </a:ext>
            </a:extLst>
          </p:cNvPr>
          <p:cNvSpPr>
            <a:spLocks noGrp="1"/>
          </p:cNvSpPr>
          <p:nvPr>
            <p:ph idx="1"/>
          </p:nvPr>
        </p:nvSpPr>
        <p:spPr/>
        <p:txBody>
          <a:bodyPr/>
          <a:lstStyle/>
          <a:p>
            <a:r>
              <a:rPr lang="fr-FR" dirty="0"/>
              <a:t>Le gouverneur développe depuis 2015 une politique</a:t>
            </a:r>
            <a:r>
              <a:rPr lang="fr-FR" i="1" dirty="0"/>
              <a:t> </a:t>
            </a:r>
            <a:r>
              <a:rPr lang="fr-FR" dirty="0"/>
              <a:t>proactive, visant à signer des conventions d’entraide avec des associations susceptibles de nous aider en cas de crise. </a:t>
            </a:r>
          </a:p>
          <a:p>
            <a:r>
              <a:rPr lang="fr-FR" dirty="0"/>
              <a:t>Il souhaite ainsi tisser des liens de confiance avec le secteur associatif « en temps de paix », pour pouvoir collaborer avec lui de manière efficace « en temps de crise ».</a:t>
            </a:r>
          </a:p>
          <a:p>
            <a:r>
              <a:rPr lang="fr-FR" dirty="0"/>
              <a:t>Cette approche a débouché sur les accords suivants:</a:t>
            </a:r>
          </a:p>
          <a:p>
            <a:pPr marL="0" indent="0">
              <a:buNone/>
            </a:pPr>
            <a:endParaRPr lang="fr-FR" dirty="0"/>
          </a:p>
        </p:txBody>
      </p:sp>
    </p:spTree>
    <p:extLst>
      <p:ext uri="{BB962C8B-B14F-4D97-AF65-F5344CB8AC3E}">
        <p14:creationId xmlns:p14="http://schemas.microsoft.com/office/powerpoint/2010/main" val="409014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60DD5-8566-F144-ABF0-87CDC05A19CF}"/>
              </a:ext>
            </a:extLst>
          </p:cNvPr>
          <p:cNvSpPr>
            <a:spLocks noGrp="1"/>
          </p:cNvSpPr>
          <p:nvPr>
            <p:ph type="title"/>
          </p:nvPr>
        </p:nvSpPr>
        <p:spPr>
          <a:xfrm>
            <a:off x="2088793" y="507103"/>
            <a:ext cx="6699997" cy="994172"/>
          </a:xfrm>
        </p:spPr>
        <p:txBody>
          <a:bodyPr>
            <a:normAutofit/>
          </a:bodyPr>
          <a:lstStyle/>
          <a:p>
            <a:r>
              <a:rPr lang="fr-FR" b="1" dirty="0">
                <a:solidFill>
                  <a:srgbClr val="097164"/>
                </a:solidFill>
                <a:effectLst/>
              </a:rPr>
              <a:t>Le Brabant wallon</a:t>
            </a:r>
            <a:r>
              <a:rPr lang="fr-BE" dirty="0">
                <a:solidFill>
                  <a:srgbClr val="097164"/>
                </a:solidFill>
                <a:effectLst/>
              </a:rPr>
              <a:t> </a:t>
            </a:r>
            <a:endParaRPr lang="fr-FR" dirty="0">
              <a:solidFill>
                <a:srgbClr val="097164"/>
              </a:solidFill>
            </a:endParaRPr>
          </a:p>
        </p:txBody>
      </p:sp>
      <p:sp>
        <p:nvSpPr>
          <p:cNvPr id="3" name="Espace réservé du contenu 2">
            <a:extLst>
              <a:ext uri="{FF2B5EF4-FFF2-40B4-BE49-F238E27FC236}">
                <a16:creationId xmlns:a16="http://schemas.microsoft.com/office/drawing/2014/main" id="{58455237-B7A3-504B-890C-AC2C24CD17A2}"/>
              </a:ext>
            </a:extLst>
          </p:cNvPr>
          <p:cNvSpPr>
            <a:spLocks noGrp="1"/>
          </p:cNvSpPr>
          <p:nvPr>
            <p:ph idx="1"/>
          </p:nvPr>
        </p:nvSpPr>
        <p:spPr>
          <a:xfrm>
            <a:off x="231228" y="1501276"/>
            <a:ext cx="8744605" cy="5253772"/>
          </a:xfrm>
        </p:spPr>
        <p:txBody>
          <a:bodyPr>
            <a:normAutofit/>
          </a:bodyPr>
          <a:lstStyle/>
          <a:p>
            <a:r>
              <a:rPr lang="fr-FR" dirty="0"/>
              <a:t>400.000 habitants</a:t>
            </a:r>
          </a:p>
          <a:p>
            <a:r>
              <a:rPr lang="fr-FR" dirty="0"/>
              <a:t>27 communes</a:t>
            </a:r>
          </a:p>
          <a:p>
            <a:r>
              <a:rPr lang="fr-FR" dirty="0"/>
              <a:t>10 Zones de police (mono et multi-communales)</a:t>
            </a:r>
          </a:p>
          <a:p>
            <a:r>
              <a:rPr lang="fr-FR" dirty="0"/>
              <a:t>1 Zone de secours</a:t>
            </a:r>
          </a:p>
          <a:p>
            <a:r>
              <a:rPr lang="fr-FR" dirty="0"/>
              <a:t>1 Arrondissement administratif et judiciaire (Nivelles)</a:t>
            </a:r>
          </a:p>
          <a:p>
            <a:r>
              <a:rPr lang="fr-FR" dirty="0"/>
              <a:t>1 Chef-lieu (Wavre)</a:t>
            </a:r>
          </a:p>
          <a:p>
            <a:r>
              <a:rPr lang="fr-FR" dirty="0"/>
              <a:t>1 centre d’appel d’urgence 101</a:t>
            </a:r>
          </a:p>
          <a:p>
            <a:r>
              <a:rPr lang="fr-FR" dirty="0"/>
              <a:t>0 centre d’appel d’urgence 112 (=&gt; Mons)</a:t>
            </a:r>
          </a:p>
          <a:p>
            <a:r>
              <a:rPr lang="fr-FR" dirty="0"/>
              <a:t>3 hôpitaux agréés 112 (HSPO, Nivelles, BLA)</a:t>
            </a:r>
          </a:p>
          <a:p>
            <a:r>
              <a:rPr lang="fr-FR" dirty="0"/>
              <a:t>1 Gouverneur</a:t>
            </a:r>
          </a:p>
          <a:p>
            <a:endParaRPr lang="fr-FR" dirty="0"/>
          </a:p>
        </p:txBody>
      </p:sp>
      <p:sp>
        <p:nvSpPr>
          <p:cNvPr id="5" name="Rectangle 4">
            <a:extLst>
              <a:ext uri="{FF2B5EF4-FFF2-40B4-BE49-F238E27FC236}">
                <a16:creationId xmlns:a16="http://schemas.microsoft.com/office/drawing/2014/main" id="{DF79B8F6-1612-564B-AC0D-9EF9D1DFA6C0}"/>
              </a:ext>
            </a:extLst>
          </p:cNvPr>
          <p:cNvSpPr/>
          <p:nvPr/>
        </p:nvSpPr>
        <p:spPr>
          <a:xfrm>
            <a:off x="8390924" y="6454965"/>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Tree>
    <p:extLst>
      <p:ext uri="{BB962C8B-B14F-4D97-AF65-F5344CB8AC3E}">
        <p14:creationId xmlns:p14="http://schemas.microsoft.com/office/powerpoint/2010/main" val="2123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628650" y="365125"/>
            <a:ext cx="7886700" cy="759430"/>
          </a:xfrm>
        </p:spPr>
        <p:txBody>
          <a:bodyPr vert="horz" lIns="91440" tIns="45720" rIns="91440" bIns="45720" rtlCol="0" anchor="ctr">
            <a:normAutofit fontScale="90000"/>
          </a:bodyPr>
          <a:lstStyle/>
          <a:p>
            <a:pPr algn="ctr"/>
            <a:br>
              <a:rPr lang="en-US" sz="3100" b="1" kern="1200" dirty="0">
                <a:solidFill>
                  <a:schemeClr val="tx1"/>
                </a:solidFill>
                <a:latin typeface="+mj-lt"/>
                <a:ea typeface="+mj-ea"/>
                <a:cs typeface="+mj-cs"/>
              </a:rPr>
            </a:br>
            <a:br>
              <a:rPr lang="en-US" sz="3100" b="1" kern="1200" dirty="0">
                <a:solidFill>
                  <a:schemeClr val="tx1"/>
                </a:solidFill>
                <a:latin typeface="+mj-lt"/>
                <a:ea typeface="+mj-ea"/>
                <a:cs typeface="+mj-cs"/>
              </a:rPr>
            </a:br>
            <a:r>
              <a:rPr lang="en-US" sz="3100" b="1" kern="1200" dirty="0">
                <a:solidFill>
                  <a:schemeClr val="tx1"/>
                </a:solidFill>
                <a:latin typeface="+mj-lt"/>
                <a:ea typeface="+mj-ea"/>
                <a:cs typeface="+mj-cs"/>
              </a:rPr>
              <a:t>VISOV - 2016</a:t>
            </a:r>
            <a:br>
              <a:rPr lang="en-US" sz="3100" b="1" kern="1200" dirty="0">
                <a:solidFill>
                  <a:schemeClr val="tx1"/>
                </a:solidFill>
                <a:latin typeface="+mj-lt"/>
                <a:ea typeface="+mj-ea"/>
                <a:cs typeface="+mj-cs"/>
              </a:rPr>
            </a:br>
            <a:endParaRPr lang="en-US" sz="3100" b="1" kern="1200" dirty="0">
              <a:solidFill>
                <a:schemeClr val="tx1"/>
              </a:solidFill>
              <a:latin typeface="+mj-lt"/>
              <a:ea typeface="+mj-ea"/>
              <a:cs typeface="+mj-cs"/>
            </a:endParaRPr>
          </a:p>
        </p:txBody>
      </p:sp>
      <p:pic>
        <p:nvPicPr>
          <p:cNvPr id="7" name="Image 6">
            <a:extLst>
              <a:ext uri="{FF2B5EF4-FFF2-40B4-BE49-F238E27FC236}">
                <a16:creationId xmlns:a16="http://schemas.microsoft.com/office/drawing/2014/main" id="{FF0EB01C-191E-DF46-B982-BF661B5B55DB}"/>
              </a:ext>
            </a:extLst>
          </p:cNvPr>
          <p:cNvPicPr>
            <a:picLocks noChangeAspect="1"/>
          </p:cNvPicPr>
          <p:nvPr/>
        </p:nvPicPr>
        <p:blipFill>
          <a:blip r:embed="rId2"/>
          <a:stretch>
            <a:fillRect/>
          </a:stretch>
        </p:blipFill>
        <p:spPr>
          <a:xfrm>
            <a:off x="0" y="1193712"/>
            <a:ext cx="4371196" cy="2797565"/>
          </a:xfrm>
          <a:prstGeom prst="rect">
            <a:avLst/>
          </a:prstGeom>
        </p:spPr>
      </p:pic>
      <p:pic>
        <p:nvPicPr>
          <p:cNvPr id="5" name="Espace réservé du contenu 4" descr="Une image contenant texte, plafond, intérieur, mur&#10;&#10;Description générée automatiquement">
            <a:extLst>
              <a:ext uri="{FF2B5EF4-FFF2-40B4-BE49-F238E27FC236}">
                <a16:creationId xmlns:a16="http://schemas.microsoft.com/office/drawing/2014/main" id="{95CC7557-F084-BF4E-B132-61496C7FA321}"/>
              </a:ext>
            </a:extLst>
          </p:cNvPr>
          <p:cNvPicPr>
            <a:picLocks noGrp="1" noChangeAspect="1"/>
          </p:cNvPicPr>
          <p:nvPr>
            <p:ph idx="1"/>
          </p:nvPr>
        </p:nvPicPr>
        <p:blipFill>
          <a:blip r:embed="rId3"/>
          <a:stretch>
            <a:fillRect/>
          </a:stretch>
        </p:blipFill>
        <p:spPr>
          <a:xfrm>
            <a:off x="2470180" y="3308621"/>
            <a:ext cx="6671533" cy="3752736"/>
          </a:xfrm>
          <a:prstGeom prst="rect">
            <a:avLst/>
          </a:prstGeom>
        </p:spPr>
      </p:pic>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7252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626366" y="525195"/>
            <a:ext cx="2989616" cy="2806506"/>
          </a:xfrm>
        </p:spPr>
        <p:txBody>
          <a:bodyPr vert="horz" lIns="91440" tIns="45720" rIns="91440" bIns="45720" rtlCol="0" anchor="b">
            <a:normAutofit/>
          </a:bodyPr>
          <a:lstStyle/>
          <a:p>
            <a:br>
              <a:rPr lang="en-US" sz="3500" b="1" kern="1200">
                <a:latin typeface="+mj-lt"/>
                <a:ea typeface="+mj-ea"/>
                <a:cs typeface="+mj-cs"/>
              </a:rPr>
            </a:br>
            <a:br>
              <a:rPr lang="en-US" sz="3500" b="1" kern="1200">
                <a:latin typeface="+mj-lt"/>
                <a:ea typeface="+mj-ea"/>
                <a:cs typeface="+mj-cs"/>
              </a:rPr>
            </a:br>
            <a:r>
              <a:rPr lang="en-US" sz="3500" b="1" kern="1200">
                <a:latin typeface="+mj-lt"/>
                <a:ea typeface="+mj-ea"/>
                <a:cs typeface="+mj-cs"/>
              </a:rPr>
              <a:t>VISOV - 2016</a:t>
            </a:r>
            <a:br>
              <a:rPr lang="en-US" sz="3500" b="1" kern="1200">
                <a:latin typeface="+mj-lt"/>
                <a:ea typeface="+mj-ea"/>
                <a:cs typeface="+mj-cs"/>
              </a:rPr>
            </a:br>
            <a:endParaRPr lang="en-US" sz="3500" b="1" kern="1200">
              <a:latin typeface="+mj-lt"/>
              <a:ea typeface="+mj-ea"/>
              <a:cs typeface="+mj-cs"/>
            </a:endParaRPr>
          </a:p>
        </p:txBody>
      </p:sp>
      <p:pic>
        <p:nvPicPr>
          <p:cNvPr id="11" name="Image 10" descr="Une image contenant texte, intérieur, personne, travaillant&#10;&#10;Description générée automatiquement">
            <a:extLst>
              <a:ext uri="{FF2B5EF4-FFF2-40B4-BE49-F238E27FC236}">
                <a16:creationId xmlns:a16="http://schemas.microsoft.com/office/drawing/2014/main" id="{94E41DBF-60DA-0740-8CA1-3D2E9480F5A9}"/>
              </a:ext>
            </a:extLst>
          </p:cNvPr>
          <p:cNvPicPr>
            <a:picLocks noChangeAspect="1"/>
          </p:cNvPicPr>
          <p:nvPr/>
        </p:nvPicPr>
        <p:blipFill rotWithShape="1">
          <a:blip r:embed="rId2"/>
          <a:srcRect r="10476"/>
          <a:stretch/>
        </p:blipFill>
        <p:spPr>
          <a:xfrm>
            <a:off x="3889915" y="163646"/>
            <a:ext cx="5105027" cy="2623097"/>
          </a:xfrm>
          <a:prstGeom prst="rect">
            <a:avLst/>
          </a:prstGeom>
        </p:spPr>
      </p:pic>
      <p:sp>
        <p:nvSpPr>
          <p:cNvPr id="23" name="Content Placeholder 22">
            <a:extLst>
              <a:ext uri="{FF2B5EF4-FFF2-40B4-BE49-F238E27FC236}">
                <a16:creationId xmlns:a16="http://schemas.microsoft.com/office/drawing/2014/main" id="{7BA652A5-D8F9-40A4-B5B8-32950E8484F1}"/>
              </a:ext>
            </a:extLst>
          </p:cNvPr>
          <p:cNvSpPr>
            <a:spLocks noGrp="1"/>
          </p:cNvSpPr>
          <p:nvPr>
            <p:ph idx="1"/>
          </p:nvPr>
        </p:nvSpPr>
        <p:spPr>
          <a:xfrm>
            <a:off x="626366" y="3526300"/>
            <a:ext cx="2989616" cy="2588458"/>
          </a:xfrm>
        </p:spPr>
        <p:txBody>
          <a:bodyPr>
            <a:normAutofit/>
          </a:bodyPr>
          <a:lstStyle/>
          <a:p>
            <a:endParaRPr lang="en-US" sz="1700"/>
          </a:p>
        </p:txBody>
      </p:sp>
      <p:pic>
        <p:nvPicPr>
          <p:cNvPr id="6" name="Espace réservé du contenu 5" descr="Une image contenant texte, table, personne, intérieur&#10;&#10;Description générée automatiquement">
            <a:extLst>
              <a:ext uri="{FF2B5EF4-FFF2-40B4-BE49-F238E27FC236}">
                <a16:creationId xmlns:a16="http://schemas.microsoft.com/office/drawing/2014/main" id="{BED84EAC-B799-BF4A-92C7-E65DDB695DC1}"/>
              </a:ext>
            </a:extLst>
          </p:cNvPr>
          <p:cNvPicPr>
            <a:picLocks noChangeAspect="1"/>
          </p:cNvPicPr>
          <p:nvPr/>
        </p:nvPicPr>
        <p:blipFill rotWithShape="1">
          <a:blip r:embed="rId3"/>
          <a:srcRect t="835" r="3" b="10420"/>
          <a:stretch/>
        </p:blipFill>
        <p:spPr>
          <a:xfrm>
            <a:off x="3889915" y="2956875"/>
            <a:ext cx="5105027" cy="3352653"/>
          </a:xfrm>
          <a:prstGeom prst="rect">
            <a:avLst/>
          </a:prstGeom>
        </p:spPr>
      </p:pic>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7601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361507"/>
            <a:ext cx="5912383" cy="956930"/>
          </a:xfrm>
        </p:spPr>
        <p:txBody>
          <a:bodyPr vert="horz" lIns="91440" tIns="45720" rIns="91440" bIns="45720" rtlCol="0" anchor="b">
            <a:normAutofit fontScale="90000"/>
          </a:bodyPr>
          <a:lstStyle/>
          <a:p>
            <a:pPr algn="ctr"/>
            <a:br>
              <a:rPr lang="en-US" sz="4500" b="1" kern="1200">
                <a:solidFill>
                  <a:schemeClr val="tx1"/>
                </a:solidFill>
                <a:latin typeface="+mj-lt"/>
                <a:ea typeface="+mj-ea"/>
                <a:cs typeface="+mj-cs"/>
              </a:rPr>
            </a:br>
            <a:br>
              <a:rPr lang="en-US" sz="4500" b="1" kern="1200">
                <a:solidFill>
                  <a:schemeClr val="tx1"/>
                </a:solidFill>
                <a:latin typeface="+mj-lt"/>
                <a:ea typeface="+mj-ea"/>
                <a:cs typeface="+mj-cs"/>
              </a:rPr>
            </a:br>
            <a:r>
              <a:rPr lang="en-US" sz="4500" b="1" kern="1200">
                <a:solidFill>
                  <a:schemeClr val="tx1"/>
                </a:solidFill>
                <a:latin typeface="+mj-lt"/>
                <a:ea typeface="+mj-ea"/>
                <a:cs typeface="+mj-cs"/>
              </a:rPr>
              <a:t>Telecom4Life</a:t>
            </a:r>
            <a:r>
              <a:rPr lang="en-US" sz="4500" b="1"/>
              <a:t> - 2017</a:t>
            </a:r>
            <a:br>
              <a:rPr lang="en-US" sz="4500" b="1" kern="1200">
                <a:solidFill>
                  <a:schemeClr val="tx1"/>
                </a:solidFill>
                <a:latin typeface="+mj-lt"/>
                <a:ea typeface="+mj-ea"/>
                <a:cs typeface="+mj-cs"/>
              </a:rPr>
            </a:br>
            <a:endParaRPr lang="en-US" sz="4500" b="1" kern="1200" dirty="0">
              <a:solidFill>
                <a:schemeClr val="tx1"/>
              </a:solidFill>
              <a:latin typeface="+mj-lt"/>
              <a:ea typeface="+mj-ea"/>
              <a:cs typeface="+mj-cs"/>
            </a:endParaRPr>
          </a:p>
        </p:txBody>
      </p:sp>
      <p:pic>
        <p:nvPicPr>
          <p:cNvPr id="5" name="Espace réservé du contenu 4" descr="Une image contenant texte, ciel, extérieur, route&#10;&#10;Description générée automatiquement">
            <a:extLst>
              <a:ext uri="{FF2B5EF4-FFF2-40B4-BE49-F238E27FC236}">
                <a16:creationId xmlns:a16="http://schemas.microsoft.com/office/drawing/2014/main" id="{D27AFB72-32E2-E94B-99F9-15332C03540E}"/>
              </a:ext>
            </a:extLst>
          </p:cNvPr>
          <p:cNvPicPr>
            <a:picLocks noGrp="1" noChangeAspect="1"/>
          </p:cNvPicPr>
          <p:nvPr>
            <p:ph idx="1"/>
          </p:nvPr>
        </p:nvPicPr>
        <p:blipFill>
          <a:blip r:embed="rId2"/>
          <a:stretch>
            <a:fillRect/>
          </a:stretch>
        </p:blipFill>
        <p:spPr>
          <a:xfrm>
            <a:off x="277683" y="954157"/>
            <a:ext cx="8586345" cy="5903843"/>
          </a:xfrm>
        </p:spPr>
      </p:pic>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99207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628650" y="365125"/>
            <a:ext cx="7886700" cy="1860400"/>
          </a:xfrm>
        </p:spPr>
        <p:txBody>
          <a:bodyPr vert="horz" lIns="91440" tIns="45720" rIns="91440" bIns="45720" rtlCol="0" anchor="ctr">
            <a:normAutofit/>
          </a:bodyPr>
          <a:lstStyle/>
          <a:p>
            <a:pPr algn="ctr"/>
            <a:br>
              <a:rPr lang="en-US" sz="3100" b="1" kern="1200" dirty="0">
                <a:solidFill>
                  <a:schemeClr val="tx1"/>
                </a:solidFill>
                <a:latin typeface="+mj-lt"/>
                <a:ea typeface="+mj-ea"/>
                <a:cs typeface="+mj-cs"/>
              </a:rPr>
            </a:br>
            <a:br>
              <a:rPr lang="en-US" sz="3100" b="1" kern="1200" dirty="0">
                <a:solidFill>
                  <a:schemeClr val="tx1"/>
                </a:solidFill>
                <a:latin typeface="+mj-lt"/>
                <a:ea typeface="+mj-ea"/>
                <a:cs typeface="+mj-cs"/>
              </a:rPr>
            </a:br>
            <a:r>
              <a:rPr lang="en-US" sz="3100" b="1" kern="1200" dirty="0">
                <a:solidFill>
                  <a:schemeClr val="tx1"/>
                </a:solidFill>
                <a:latin typeface="+mj-lt"/>
                <a:ea typeface="+mj-ea"/>
                <a:cs typeface="+mj-cs"/>
              </a:rPr>
              <a:t>Telecom4Life - 2017</a:t>
            </a:r>
            <a:br>
              <a:rPr lang="en-US" sz="3100" b="1" kern="1200" dirty="0">
                <a:solidFill>
                  <a:schemeClr val="tx1"/>
                </a:solidFill>
                <a:latin typeface="+mj-lt"/>
                <a:ea typeface="+mj-ea"/>
                <a:cs typeface="+mj-cs"/>
              </a:rPr>
            </a:br>
            <a:endParaRPr lang="en-US" sz="3100" b="1" kern="1200" dirty="0">
              <a:solidFill>
                <a:schemeClr val="tx1"/>
              </a:solidFill>
              <a:latin typeface="+mj-lt"/>
              <a:ea typeface="+mj-ea"/>
              <a:cs typeface="+mj-cs"/>
            </a:endParaRPr>
          </a:p>
        </p:txBody>
      </p:sp>
      <p:pic>
        <p:nvPicPr>
          <p:cNvPr id="15" name="Image 14" descr="Une image contenant personne, plancher, intérieur, gens&#10;&#10;Description générée automatiquement">
            <a:extLst>
              <a:ext uri="{FF2B5EF4-FFF2-40B4-BE49-F238E27FC236}">
                <a16:creationId xmlns:a16="http://schemas.microsoft.com/office/drawing/2014/main" id="{9C164D99-CF1F-3043-9E09-F352C54B20C7}"/>
              </a:ext>
            </a:extLst>
          </p:cNvPr>
          <p:cNvPicPr>
            <a:picLocks noChangeAspect="1"/>
          </p:cNvPicPr>
          <p:nvPr/>
        </p:nvPicPr>
        <p:blipFill>
          <a:blip r:embed="rId2"/>
          <a:stretch>
            <a:fillRect/>
          </a:stretch>
        </p:blipFill>
        <p:spPr>
          <a:xfrm>
            <a:off x="844489" y="2365285"/>
            <a:ext cx="2954067" cy="3938756"/>
          </a:xfrm>
          <a:prstGeom prst="rect">
            <a:avLst/>
          </a:prstGeom>
        </p:spPr>
      </p:pic>
      <p:pic>
        <p:nvPicPr>
          <p:cNvPr id="12" name="Espace réservé du contenu 11" descr="Une image contenant texte, intérieur, personne, plafond&#10;&#10;Description générée automatiquement">
            <a:extLst>
              <a:ext uri="{FF2B5EF4-FFF2-40B4-BE49-F238E27FC236}">
                <a16:creationId xmlns:a16="http://schemas.microsoft.com/office/drawing/2014/main" id="{EA286F48-AE12-0745-B6FE-D95F6B640783}"/>
              </a:ext>
            </a:extLst>
          </p:cNvPr>
          <p:cNvPicPr>
            <a:picLocks noGrp="1" noChangeAspect="1"/>
          </p:cNvPicPr>
          <p:nvPr>
            <p:ph idx="1"/>
          </p:nvPr>
        </p:nvPicPr>
        <p:blipFill>
          <a:blip r:embed="rId3"/>
          <a:stretch>
            <a:fillRect/>
          </a:stretch>
        </p:blipFill>
        <p:spPr>
          <a:xfrm>
            <a:off x="4636878" y="3110728"/>
            <a:ext cx="4371196" cy="2447869"/>
          </a:xfrm>
          <a:prstGeom prst="rect">
            <a:avLst/>
          </a:prstGeom>
        </p:spPr>
      </p:pic>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3383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361507"/>
            <a:ext cx="5912383" cy="956930"/>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r>
              <a:rPr lang="en-US" sz="4500" b="1" dirty="0" err="1"/>
              <a:t>MeteoBelgique</a:t>
            </a:r>
            <a:r>
              <a:rPr lang="en-US" sz="4500" b="1" dirty="0"/>
              <a:t> - 2018</a:t>
            </a: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7" name="Espace réservé du contenu 6" descr="Une image contenant texte&#10;&#10;Description générée automatiquement">
            <a:extLst>
              <a:ext uri="{FF2B5EF4-FFF2-40B4-BE49-F238E27FC236}">
                <a16:creationId xmlns:a16="http://schemas.microsoft.com/office/drawing/2014/main" id="{E9ECC9A8-E58B-9F42-97F2-BF54C5BDC6C6}"/>
              </a:ext>
            </a:extLst>
          </p:cNvPr>
          <p:cNvPicPr>
            <a:picLocks noGrp="1" noChangeAspect="1"/>
          </p:cNvPicPr>
          <p:nvPr>
            <p:ph idx="1"/>
          </p:nvPr>
        </p:nvPicPr>
        <p:blipFill>
          <a:blip r:embed="rId2"/>
          <a:stretch>
            <a:fillRect/>
          </a:stretch>
        </p:blipFill>
        <p:spPr>
          <a:xfrm>
            <a:off x="0" y="735767"/>
            <a:ext cx="9141712" cy="5430877"/>
          </a:xfrm>
        </p:spPr>
      </p:pic>
    </p:spTree>
    <p:extLst>
      <p:ext uri="{BB962C8B-B14F-4D97-AF65-F5344CB8AC3E}">
        <p14:creationId xmlns:p14="http://schemas.microsoft.com/office/powerpoint/2010/main" val="222665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0"/>
            <a:ext cx="7264253" cy="954157"/>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r>
              <a:rPr lang="en-US" sz="4500" b="1" dirty="0" err="1"/>
              <a:t>Radioamateurs</a:t>
            </a:r>
            <a:r>
              <a:rPr lang="en-US" sz="4500" b="1" dirty="0"/>
              <a:t> UBA (2015-2019)</a:t>
            </a: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7" name="Espace réservé du contenu 6" descr="Une image contenant intérieur, plancher, mur, personne&#10;&#10;Description générée automatiquement">
            <a:extLst>
              <a:ext uri="{FF2B5EF4-FFF2-40B4-BE49-F238E27FC236}">
                <a16:creationId xmlns:a16="http://schemas.microsoft.com/office/drawing/2014/main" id="{A6D0ADE4-9CEF-2B47-A5D6-DAB02978A6A6}"/>
              </a:ext>
            </a:extLst>
          </p:cNvPr>
          <p:cNvPicPr>
            <a:picLocks noGrp="1" noChangeAspect="1"/>
          </p:cNvPicPr>
          <p:nvPr>
            <p:ph idx="1"/>
          </p:nvPr>
        </p:nvPicPr>
        <p:blipFill>
          <a:blip r:embed="rId2"/>
          <a:stretch>
            <a:fillRect/>
          </a:stretch>
        </p:blipFill>
        <p:spPr>
          <a:xfrm>
            <a:off x="-53478" y="1176219"/>
            <a:ext cx="9195191" cy="5681781"/>
          </a:xfrm>
        </p:spPr>
      </p:pic>
    </p:spTree>
    <p:extLst>
      <p:ext uri="{BB962C8B-B14F-4D97-AF65-F5344CB8AC3E}">
        <p14:creationId xmlns:p14="http://schemas.microsoft.com/office/powerpoint/2010/main" val="62328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361507"/>
            <a:ext cx="7264253" cy="956930"/>
          </a:xfrm>
        </p:spPr>
        <p:txBody>
          <a:bodyPr vert="horz" lIns="91440" tIns="45720" rIns="91440" bIns="45720" rtlCol="0" anchor="b">
            <a:normAutofit fontScale="90000"/>
          </a:bodyPr>
          <a:lstStyle/>
          <a:p>
            <a:pPr algn="ctr"/>
            <a:r>
              <a:rPr lang="en-US" sz="4500" b="1" dirty="0" err="1"/>
              <a:t>Radioamateurs</a:t>
            </a:r>
            <a:r>
              <a:rPr lang="en-US" sz="4500" b="1" dirty="0"/>
              <a:t> UBA (2015-2019)</a:t>
            </a: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texte, personne, intérieur, homme&#10;&#10;Description générée automatiquement">
            <a:extLst>
              <a:ext uri="{FF2B5EF4-FFF2-40B4-BE49-F238E27FC236}">
                <a16:creationId xmlns:a16="http://schemas.microsoft.com/office/drawing/2014/main" id="{57721109-AA4D-7745-B931-9546D0FC14C9}"/>
              </a:ext>
            </a:extLst>
          </p:cNvPr>
          <p:cNvPicPr>
            <a:picLocks noGrp="1" noChangeAspect="1"/>
          </p:cNvPicPr>
          <p:nvPr>
            <p:ph idx="1"/>
          </p:nvPr>
        </p:nvPicPr>
        <p:blipFill>
          <a:blip r:embed="rId2"/>
          <a:stretch>
            <a:fillRect/>
          </a:stretch>
        </p:blipFill>
        <p:spPr>
          <a:xfrm>
            <a:off x="40253" y="1318437"/>
            <a:ext cx="9357151" cy="5539563"/>
          </a:xfrm>
        </p:spPr>
      </p:pic>
    </p:spTree>
    <p:extLst>
      <p:ext uri="{BB962C8B-B14F-4D97-AF65-F5344CB8AC3E}">
        <p14:creationId xmlns:p14="http://schemas.microsoft.com/office/powerpoint/2010/main" val="124167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17443" y="361507"/>
            <a:ext cx="8250307" cy="1101374"/>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r>
              <a:rPr lang="en-US" sz="4500" b="1" dirty="0" err="1"/>
              <a:t>Radioamateurs</a:t>
            </a:r>
            <a:r>
              <a:rPr lang="en-US" sz="4500" b="1" dirty="0"/>
              <a:t> UBA (2015-2019)</a:t>
            </a: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texte, rouge&#10;&#10;Description générée automatiquement">
            <a:extLst>
              <a:ext uri="{FF2B5EF4-FFF2-40B4-BE49-F238E27FC236}">
                <a16:creationId xmlns:a16="http://schemas.microsoft.com/office/drawing/2014/main" id="{33CBCCC8-D438-BE41-93F1-D79C33D9F781}"/>
              </a:ext>
            </a:extLst>
          </p:cNvPr>
          <p:cNvPicPr>
            <a:picLocks noGrp="1" noChangeAspect="1"/>
          </p:cNvPicPr>
          <p:nvPr>
            <p:ph idx="1"/>
          </p:nvPr>
        </p:nvPicPr>
        <p:blipFill>
          <a:blip r:embed="rId2"/>
          <a:stretch>
            <a:fillRect/>
          </a:stretch>
        </p:blipFill>
        <p:spPr>
          <a:xfrm>
            <a:off x="0" y="874643"/>
            <a:ext cx="8984974" cy="5969864"/>
          </a:xfrm>
        </p:spPr>
      </p:pic>
    </p:spTree>
    <p:extLst>
      <p:ext uri="{BB962C8B-B14F-4D97-AF65-F5344CB8AC3E}">
        <p14:creationId xmlns:p14="http://schemas.microsoft.com/office/powerpoint/2010/main" val="386790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781050" y="296051"/>
            <a:ext cx="7264253" cy="478464"/>
          </a:xfrm>
        </p:spPr>
        <p:txBody>
          <a:bodyPr vert="horz" lIns="91440" tIns="45720" rIns="91440" bIns="45720" rtlCol="0" anchor="b">
            <a:normAutofit fontScale="90000"/>
          </a:bodyPr>
          <a:lstStyle/>
          <a:p>
            <a:pPr algn="ctr"/>
            <a:r>
              <a:rPr lang="en-US" sz="4500" b="1" dirty="0" err="1"/>
              <a:t>Radioamateurs</a:t>
            </a:r>
            <a:r>
              <a:rPr lang="en-US" sz="4500" b="1" dirty="0"/>
              <a:t> UBA (2015-2019)</a:t>
            </a: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ciel, extérieur, bateau, transport&#10;&#10;Description générée automatiquement">
            <a:extLst>
              <a:ext uri="{FF2B5EF4-FFF2-40B4-BE49-F238E27FC236}">
                <a16:creationId xmlns:a16="http://schemas.microsoft.com/office/drawing/2014/main" id="{3182A686-22BA-8143-84A3-141C789FECFE}"/>
              </a:ext>
            </a:extLst>
          </p:cNvPr>
          <p:cNvPicPr>
            <a:picLocks noGrp="1" noChangeAspect="1"/>
          </p:cNvPicPr>
          <p:nvPr>
            <p:ph idx="1"/>
          </p:nvPr>
        </p:nvPicPr>
        <p:blipFill>
          <a:blip r:embed="rId2"/>
          <a:stretch>
            <a:fillRect/>
          </a:stretch>
        </p:blipFill>
        <p:spPr>
          <a:xfrm>
            <a:off x="307087" y="839971"/>
            <a:ext cx="3934688" cy="6038137"/>
          </a:xfrm>
        </p:spPr>
      </p:pic>
      <p:pic>
        <p:nvPicPr>
          <p:cNvPr id="9" name="Image 8" descr="Une image contenant ciel, extérieur, jour&#10;&#10;Description générée automatiquement">
            <a:extLst>
              <a:ext uri="{FF2B5EF4-FFF2-40B4-BE49-F238E27FC236}">
                <a16:creationId xmlns:a16="http://schemas.microsoft.com/office/drawing/2014/main" id="{83230B4D-1563-0947-852C-1E685D7BE04F}"/>
              </a:ext>
            </a:extLst>
          </p:cNvPr>
          <p:cNvPicPr>
            <a:picLocks noChangeAspect="1"/>
          </p:cNvPicPr>
          <p:nvPr/>
        </p:nvPicPr>
        <p:blipFill>
          <a:blip r:embed="rId3"/>
          <a:stretch>
            <a:fillRect/>
          </a:stretch>
        </p:blipFill>
        <p:spPr>
          <a:xfrm>
            <a:off x="4563153" y="839972"/>
            <a:ext cx="3600461" cy="6029098"/>
          </a:xfrm>
          <a:prstGeom prst="rect">
            <a:avLst/>
          </a:prstGeom>
        </p:spPr>
      </p:pic>
    </p:spTree>
    <p:extLst>
      <p:ext uri="{BB962C8B-B14F-4D97-AF65-F5344CB8AC3E}">
        <p14:creationId xmlns:p14="http://schemas.microsoft.com/office/powerpoint/2010/main" val="205690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934279" y="377687"/>
            <a:ext cx="7428672" cy="914400"/>
          </a:xfrm>
        </p:spPr>
        <p:txBody>
          <a:bodyPr vert="horz" lIns="91440" tIns="45720" rIns="91440" bIns="45720" rtlCol="0" anchor="b">
            <a:normAutofit fontScale="90000"/>
          </a:bodyPr>
          <a:lstStyle/>
          <a:p>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r>
              <a:rPr lang="en-US" sz="4500" b="1" kern="1200" dirty="0" err="1">
                <a:solidFill>
                  <a:schemeClr val="tx1"/>
                </a:solidFill>
                <a:latin typeface="+mj-lt"/>
                <a:ea typeface="+mj-ea"/>
                <a:cs typeface="+mj-cs"/>
              </a:rPr>
              <a:t>Radioamateurs</a:t>
            </a:r>
            <a:r>
              <a:rPr lang="en-US" sz="4500" b="1" kern="1200" dirty="0">
                <a:solidFill>
                  <a:schemeClr val="tx1"/>
                </a:solidFill>
                <a:latin typeface="+mj-lt"/>
                <a:ea typeface="+mj-ea"/>
                <a:cs typeface="+mj-cs"/>
              </a:rPr>
              <a:t> UBA (</a:t>
            </a:r>
            <a:r>
              <a:rPr lang="en-US" sz="4500" b="1" dirty="0"/>
              <a:t>2015-2019)</a:t>
            </a: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personne, intérieur, travaillant, bureau&#10;&#10;Description générée automatiquement">
            <a:extLst>
              <a:ext uri="{FF2B5EF4-FFF2-40B4-BE49-F238E27FC236}">
                <a16:creationId xmlns:a16="http://schemas.microsoft.com/office/drawing/2014/main" id="{2ED24758-53E4-BB40-B7CC-4B119F81A2FB}"/>
              </a:ext>
            </a:extLst>
          </p:cNvPr>
          <p:cNvPicPr>
            <a:picLocks noGrp="1" noChangeAspect="1"/>
          </p:cNvPicPr>
          <p:nvPr>
            <p:ph idx="1"/>
          </p:nvPr>
        </p:nvPicPr>
        <p:blipFill>
          <a:blip r:embed="rId2"/>
          <a:stretch>
            <a:fillRect/>
          </a:stretch>
        </p:blipFill>
        <p:spPr>
          <a:xfrm>
            <a:off x="0" y="953294"/>
            <a:ext cx="8857058" cy="5904706"/>
          </a:xfrm>
        </p:spPr>
      </p:pic>
    </p:spTree>
    <p:extLst>
      <p:ext uri="{BB962C8B-B14F-4D97-AF65-F5344CB8AC3E}">
        <p14:creationId xmlns:p14="http://schemas.microsoft.com/office/powerpoint/2010/main" val="264270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2845-5CB2-414E-B4D9-55BC1DB82ADC}"/>
              </a:ext>
            </a:extLst>
          </p:cNvPr>
          <p:cNvSpPr>
            <a:spLocks noGrp="1"/>
          </p:cNvSpPr>
          <p:nvPr>
            <p:ph type="title"/>
          </p:nvPr>
        </p:nvSpPr>
        <p:spPr>
          <a:xfrm>
            <a:off x="2014612" y="463442"/>
            <a:ext cx="6384829" cy="1248344"/>
          </a:xfrm>
        </p:spPr>
        <p:txBody>
          <a:bodyPr>
            <a:normAutofit fontScale="90000"/>
          </a:bodyPr>
          <a:lstStyle/>
          <a:p>
            <a:r>
              <a:rPr lang="fr-BE" b="1" dirty="0">
                <a:solidFill>
                  <a:srgbClr val="097164"/>
                </a:solidFill>
              </a:rPr>
              <a:t>Missions du gouverneur en situation d’urgence (crise)</a:t>
            </a:r>
            <a:endParaRPr lang="fr-FR" b="1" dirty="0">
              <a:solidFill>
                <a:srgbClr val="097164"/>
              </a:solidFill>
            </a:endParaRPr>
          </a:p>
        </p:txBody>
      </p:sp>
      <p:sp>
        <p:nvSpPr>
          <p:cNvPr id="3" name="Espace réservé du contenu 2">
            <a:extLst>
              <a:ext uri="{FF2B5EF4-FFF2-40B4-BE49-F238E27FC236}">
                <a16:creationId xmlns:a16="http://schemas.microsoft.com/office/drawing/2014/main" id="{88FB2252-6F94-C547-97B6-51A75DB59343}"/>
              </a:ext>
            </a:extLst>
          </p:cNvPr>
          <p:cNvSpPr>
            <a:spLocks noGrp="1"/>
          </p:cNvSpPr>
          <p:nvPr>
            <p:ph idx="1"/>
          </p:nvPr>
        </p:nvSpPr>
        <p:spPr>
          <a:xfrm>
            <a:off x="325821" y="2028497"/>
            <a:ext cx="8189529" cy="4366061"/>
          </a:xfrm>
        </p:spPr>
        <p:txBody>
          <a:bodyPr>
            <a:normAutofit fontScale="92500" lnSpcReduction="20000"/>
          </a:bodyPr>
          <a:lstStyle/>
          <a:p>
            <a:r>
              <a:rPr lang="fr-BE" sz="1800" b="1" dirty="0">
                <a:solidFill>
                  <a:srgbClr val="097164"/>
                </a:solidFill>
              </a:rPr>
              <a:t>Rappel </a:t>
            </a:r>
            <a:r>
              <a:rPr lang="fr-BE" sz="1800" dirty="0"/>
              <a:t>: « Gouverneur » </a:t>
            </a:r>
            <a:r>
              <a:rPr lang="fr-BE" b="1" dirty="0">
                <a:solidFill>
                  <a:srgbClr val="097164"/>
                </a:solidFill>
              </a:rPr>
              <a:t>≠ </a:t>
            </a:r>
            <a:r>
              <a:rPr lang="fr-BE" sz="1800" dirty="0"/>
              <a:t>« Province ». Compétences fédérales, régionales et communautaires.</a:t>
            </a:r>
          </a:p>
          <a:p>
            <a:pPr lvl="0"/>
            <a:r>
              <a:rPr lang="fr-BE" sz="1800" b="1" dirty="0">
                <a:solidFill>
                  <a:srgbClr val="097164"/>
                </a:solidFill>
              </a:rPr>
              <a:t>Fonction</a:t>
            </a:r>
            <a:r>
              <a:rPr lang="fr-BE" sz="1800" dirty="0"/>
              <a:t> : Anticipation / Prévention / Protection / Planification d’urgence / Préparation / Gestion de crise(s) / Sortie de crise(s) / Evaluation ou retours d’expérience.</a:t>
            </a:r>
          </a:p>
          <a:p>
            <a:pPr lvl="0"/>
            <a:r>
              <a:rPr lang="fr-BE" sz="1800" b="1" dirty="0">
                <a:solidFill>
                  <a:srgbClr val="097164"/>
                </a:solidFill>
              </a:rPr>
              <a:t>Organisation</a:t>
            </a:r>
            <a:r>
              <a:rPr lang="fr-BE" sz="1800" b="1" dirty="0"/>
              <a:t> </a:t>
            </a:r>
            <a:r>
              <a:rPr lang="fr-BE" sz="1800" dirty="0"/>
              <a:t>: Plan Général d’Urgence et d’Intervention = &gt; phases (</a:t>
            </a:r>
            <a:r>
              <a:rPr lang="fr-BE" sz="1650" dirty="0" err="1"/>
              <a:t>Fed,Prov,Com</a:t>
            </a:r>
            <a:r>
              <a:rPr lang="fr-BE" sz="1800" dirty="0"/>
              <a:t>) / Rôle stratégique et opérationnel / Pilote la crise / Coordonne les Disciplines impliquées (5).</a:t>
            </a:r>
          </a:p>
          <a:p>
            <a:pPr lvl="0"/>
            <a:r>
              <a:rPr lang="fr-BE" sz="1800" b="1" dirty="0">
                <a:solidFill>
                  <a:srgbClr val="097164"/>
                </a:solidFill>
              </a:rPr>
              <a:t>Communication</a:t>
            </a:r>
            <a:r>
              <a:rPr lang="fr-BE" sz="1800" b="1" dirty="0"/>
              <a:t> </a:t>
            </a:r>
            <a:r>
              <a:rPr lang="fr-BE" sz="1800" dirty="0"/>
              <a:t>: Information à la population / Communication de crise ou de risque / « Qui gère communique ».</a:t>
            </a:r>
          </a:p>
          <a:p>
            <a:pPr lvl="0"/>
            <a:r>
              <a:rPr lang="fr-BE" sz="1800" b="1" dirty="0">
                <a:solidFill>
                  <a:srgbClr val="097164"/>
                </a:solidFill>
              </a:rPr>
              <a:t>Bases légales : </a:t>
            </a:r>
            <a:r>
              <a:rPr lang="fr-BE" sz="1800" dirty="0"/>
              <a:t>Loi 2007 sur la sécurité civile, AR du 31 janvier 2003 : gestion d'une crise en phase fédérale et AR du 22 mai 2019 : gestion d'une crise par les autorités locales.</a:t>
            </a:r>
          </a:p>
          <a:p>
            <a:pPr lvl="0"/>
            <a:r>
              <a:rPr lang="fr-BE" sz="1800" dirty="0"/>
              <a:t>Principes de gestion de crise en </a:t>
            </a:r>
            <a:r>
              <a:rPr lang="fr-BE" sz="1800" b="1" dirty="0">
                <a:solidFill>
                  <a:srgbClr val="097164"/>
                </a:solidFill>
              </a:rPr>
              <a:t>phase fédérale</a:t>
            </a:r>
            <a:r>
              <a:rPr lang="fr-BE" sz="1800" dirty="0">
                <a:solidFill>
                  <a:srgbClr val="097164"/>
                </a:solidFill>
              </a:rPr>
              <a:t> </a:t>
            </a:r>
            <a:r>
              <a:rPr lang="fr-BE" sz="1800" dirty="0"/>
              <a:t>: collaboration de 3 autorités de police administrative : Ministre de l'Intérieur (</a:t>
            </a:r>
            <a:r>
              <a:rPr lang="fr-BE" sz="1425" dirty="0"/>
              <a:t>via NCCN</a:t>
            </a:r>
            <a:r>
              <a:rPr lang="fr-BE" sz="1800" dirty="0"/>
              <a:t>) / Gouverneurs / Bourgmestres.</a:t>
            </a:r>
          </a:p>
          <a:p>
            <a:pPr lvl="0"/>
            <a:r>
              <a:rPr lang="fr-BE" sz="1800" b="1" dirty="0">
                <a:solidFill>
                  <a:srgbClr val="097164"/>
                </a:solidFill>
              </a:rPr>
              <a:t>Rôle du gouverneur en phase fédérale </a:t>
            </a:r>
            <a:r>
              <a:rPr lang="fr-BE" sz="1800" dirty="0"/>
              <a:t>: Point de contact avec le </a:t>
            </a:r>
            <a:r>
              <a:rPr lang="fr-BE" sz="1800" b="1" dirty="0">
                <a:solidFill>
                  <a:srgbClr val="097164"/>
                </a:solidFill>
              </a:rPr>
              <a:t>NCCN</a:t>
            </a:r>
            <a:r>
              <a:rPr lang="fr-BE" sz="1800" dirty="0"/>
              <a:t> (</a:t>
            </a:r>
            <a:r>
              <a:rPr lang="fr-BE" sz="1650" dirty="0"/>
              <a:t>informations "</a:t>
            </a:r>
            <a:r>
              <a:rPr lang="fr-BE" sz="1650" i="1" dirty="0" err="1"/>
              <a:t>bottom</a:t>
            </a:r>
            <a:r>
              <a:rPr lang="fr-BE" sz="1650" i="1" dirty="0"/>
              <a:t> up &amp; top down</a:t>
            </a:r>
            <a:r>
              <a:rPr lang="fr-BE" sz="1650" dirty="0"/>
              <a:t>" </a:t>
            </a:r>
            <a:r>
              <a:rPr lang="fr-BE" sz="1800" dirty="0"/>
              <a:t>) / Concertation au sein du </a:t>
            </a:r>
            <a:r>
              <a:rPr lang="fr-BE" sz="1800" dirty="0" err="1"/>
              <a:t>CCProv</a:t>
            </a:r>
            <a:r>
              <a:rPr lang="fr-BE" sz="1800" dirty="0"/>
              <a:t> avec les Disciplines /Mise en œuvre des directives, arrêtés ministériels, arrêtés  de police administrative/ coordination avec les bourgmestres.</a:t>
            </a:r>
          </a:p>
          <a:p>
            <a:pPr lvl="0"/>
            <a:r>
              <a:rPr lang="fr-BE" sz="1800" b="1" dirty="0">
                <a:solidFill>
                  <a:srgbClr val="097164"/>
                </a:solidFill>
              </a:rPr>
              <a:t>Rôle du gouverneur &lt;=&gt; Région wallonne </a:t>
            </a:r>
            <a:r>
              <a:rPr lang="fr-BE" sz="1800" dirty="0"/>
              <a:t>: Pouvoirs de police / Collaboration / Soutien</a:t>
            </a:r>
          </a:p>
        </p:txBody>
      </p:sp>
      <p:sp>
        <p:nvSpPr>
          <p:cNvPr id="4" name="ZoneTexte 3">
            <a:extLst>
              <a:ext uri="{FF2B5EF4-FFF2-40B4-BE49-F238E27FC236}">
                <a16:creationId xmlns:a16="http://schemas.microsoft.com/office/drawing/2014/main" id="{26358D23-3466-CD4E-BA80-AFD824CA2499}"/>
              </a:ext>
            </a:extLst>
          </p:cNvPr>
          <p:cNvSpPr txBox="1"/>
          <p:nvPr/>
        </p:nvSpPr>
        <p:spPr>
          <a:xfrm>
            <a:off x="7543799" y="6394558"/>
            <a:ext cx="1711283" cy="276999"/>
          </a:xfrm>
          <a:prstGeom prst="rect">
            <a:avLst/>
          </a:prstGeom>
          <a:noFill/>
        </p:spPr>
        <p:txBody>
          <a:bodyPr wrap="square" rtlCol="0" anchor="ctr">
            <a:spAutoFit/>
          </a:bodyPr>
          <a:lstStyle/>
          <a:p>
            <a:pPr algn="ctr"/>
            <a:r>
              <a:rPr lang="fr-FR" sz="825" dirty="0">
                <a:solidFill>
                  <a:schemeClr val="bg2">
                    <a:lumMod val="50000"/>
                  </a:schemeClr>
                </a:solidFill>
              </a:rPr>
              <a:t>        </a:t>
            </a:r>
            <a:r>
              <a:rPr lang="fr-FR" sz="1200" dirty="0">
                <a:solidFill>
                  <a:schemeClr val="bg2">
                    <a:lumMod val="50000"/>
                  </a:schemeClr>
                </a:solidFill>
              </a:rPr>
              <a:t>3</a:t>
            </a:r>
          </a:p>
        </p:txBody>
      </p:sp>
      <p:pic>
        <p:nvPicPr>
          <p:cNvPr id="7" name="Graphique 6" descr="Sirène avec un remplissage uni">
            <a:extLst>
              <a:ext uri="{FF2B5EF4-FFF2-40B4-BE49-F238E27FC236}">
                <a16:creationId xmlns:a16="http://schemas.microsoft.com/office/drawing/2014/main" id="{E2D6AED4-AC0F-F448-A8EE-9B59CE3475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66" y="463442"/>
            <a:ext cx="909350" cy="909350"/>
          </a:xfrm>
          <a:prstGeom prst="rect">
            <a:avLst/>
          </a:prstGeom>
        </p:spPr>
      </p:pic>
    </p:spTree>
    <p:extLst>
      <p:ext uri="{BB962C8B-B14F-4D97-AF65-F5344CB8AC3E}">
        <p14:creationId xmlns:p14="http://schemas.microsoft.com/office/powerpoint/2010/main" val="25428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361507"/>
            <a:ext cx="5912383" cy="956930"/>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r>
              <a:rPr lang="en-US" sz="4500" b="1" kern="1200" dirty="0" err="1">
                <a:solidFill>
                  <a:schemeClr val="tx1"/>
                </a:solidFill>
                <a:latin typeface="+mj-lt"/>
                <a:ea typeface="+mj-ea"/>
                <a:cs typeface="+mj-cs"/>
              </a:rPr>
              <a:t>Radioamateurs</a:t>
            </a:r>
            <a:r>
              <a:rPr lang="en-US" sz="4500" b="1" kern="1200" dirty="0">
                <a:solidFill>
                  <a:schemeClr val="tx1"/>
                </a:solidFill>
                <a:latin typeface="+mj-lt"/>
                <a:ea typeface="+mj-ea"/>
                <a:cs typeface="+mj-cs"/>
              </a:rPr>
              <a:t> UBA </a:t>
            </a:r>
            <a:r>
              <a:rPr lang="en-US" sz="4500" b="1" dirty="0"/>
              <a:t>- 2019</a:t>
            </a: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personne, ciel, extérieur, homme&#10;&#10;Description générée automatiquement">
            <a:extLst>
              <a:ext uri="{FF2B5EF4-FFF2-40B4-BE49-F238E27FC236}">
                <a16:creationId xmlns:a16="http://schemas.microsoft.com/office/drawing/2014/main" id="{10D5F1F7-A3EF-AC40-BD16-CE54A7BA596D}"/>
              </a:ext>
            </a:extLst>
          </p:cNvPr>
          <p:cNvPicPr>
            <a:picLocks noGrp="1" noChangeAspect="1"/>
          </p:cNvPicPr>
          <p:nvPr>
            <p:ph idx="1"/>
          </p:nvPr>
        </p:nvPicPr>
        <p:blipFill>
          <a:blip r:embed="rId2"/>
          <a:stretch>
            <a:fillRect/>
          </a:stretch>
        </p:blipFill>
        <p:spPr>
          <a:xfrm>
            <a:off x="0" y="1030780"/>
            <a:ext cx="9141713" cy="5827219"/>
          </a:xfrm>
        </p:spPr>
      </p:pic>
    </p:spTree>
    <p:extLst>
      <p:ext uri="{BB962C8B-B14F-4D97-AF65-F5344CB8AC3E}">
        <p14:creationId xmlns:p14="http://schemas.microsoft.com/office/powerpoint/2010/main" val="255586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p:txBody>
          <a:bodyPr/>
          <a:lstStyle/>
          <a:p>
            <a:r>
              <a:rPr lang="fr-FR" dirty="0"/>
              <a:t>Mais encore : </a:t>
            </a:r>
          </a:p>
        </p:txBody>
      </p:sp>
      <p:sp>
        <p:nvSpPr>
          <p:cNvPr id="3" name="Espace réservé du contenu 2">
            <a:extLst>
              <a:ext uri="{FF2B5EF4-FFF2-40B4-BE49-F238E27FC236}">
                <a16:creationId xmlns:a16="http://schemas.microsoft.com/office/drawing/2014/main" id="{86749723-5B0C-4041-B7FD-E3D3DA00BE4D}"/>
              </a:ext>
            </a:extLst>
          </p:cNvPr>
          <p:cNvSpPr>
            <a:spLocks noGrp="1"/>
          </p:cNvSpPr>
          <p:nvPr>
            <p:ph idx="1"/>
          </p:nvPr>
        </p:nvSpPr>
        <p:spPr/>
        <p:txBody>
          <a:bodyPr>
            <a:normAutofit lnSpcReduction="10000"/>
          </a:bodyPr>
          <a:lstStyle/>
          <a:p>
            <a:r>
              <a:rPr lang="fr-FR" dirty="0"/>
              <a:t>Développement d’un réseau des communicants du Brabant wallon, destinés à relayer nos canaux de communication en cas de crise (Institutions; intercommunales; D5 communaux; communicants des Zones de police, etc.).</a:t>
            </a:r>
          </a:p>
          <a:p>
            <a:r>
              <a:rPr lang="fr-FR" dirty="0"/>
              <a:t>Développement de synergies avec la Province du Brabant wallon dès son arrivée (27+1, etc.)</a:t>
            </a:r>
          </a:p>
          <a:p>
            <a:r>
              <a:rPr lang="fr-FR" dirty="0"/>
              <a:t>Finalement, cette préparation nous a été très utile dans le cadre de la crise </a:t>
            </a:r>
            <a:r>
              <a:rPr lang="fr-FR" dirty="0" err="1"/>
              <a:t>Covid</a:t>
            </a:r>
            <a:r>
              <a:rPr lang="fr-FR" dirty="0"/>
              <a:t>. Elle nous a permis de proposer un soutien logistiques aux différents partenaires et disciplines. Voir photos. </a:t>
            </a:r>
          </a:p>
        </p:txBody>
      </p:sp>
    </p:spTree>
    <p:extLst>
      <p:ext uri="{BB962C8B-B14F-4D97-AF65-F5344CB8AC3E}">
        <p14:creationId xmlns:p14="http://schemas.microsoft.com/office/powerpoint/2010/main" val="40398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1403497" y="361507"/>
            <a:ext cx="5912383" cy="956930"/>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sp>
        <p:nvSpPr>
          <p:cNvPr id="4" name="Espace réservé du contenu 3">
            <a:extLst>
              <a:ext uri="{FF2B5EF4-FFF2-40B4-BE49-F238E27FC236}">
                <a16:creationId xmlns:a16="http://schemas.microsoft.com/office/drawing/2014/main" id="{CDE6718E-CBC0-8644-8ED6-C59A482A75F0}"/>
              </a:ext>
            </a:extLst>
          </p:cNvPr>
          <p:cNvSpPr>
            <a:spLocks noGrp="1"/>
          </p:cNvSpPr>
          <p:nvPr>
            <p:ph idx="1"/>
          </p:nvPr>
        </p:nvSpPr>
        <p:spPr>
          <a:xfrm>
            <a:off x="628650" y="755374"/>
            <a:ext cx="7886700" cy="5421589"/>
          </a:xfrm>
        </p:spPr>
        <p:txBody>
          <a:bodyPr>
            <a:normAutofit/>
          </a:bodyPr>
          <a:lstStyle/>
          <a:p>
            <a:pPr marL="0" indent="0" algn="ctr">
              <a:buNone/>
            </a:pPr>
            <a:r>
              <a:rPr lang="fr-BE" sz="6000" b="1" dirty="0">
                <a:solidFill>
                  <a:srgbClr val="097164"/>
                </a:solidFill>
              </a:rPr>
              <a:t>Soutien logistique des Services Fédéraux du Gouverneur du Brabant wallon dans le cadre de la crise covid-19</a:t>
            </a:r>
            <a:endParaRPr lang="fr-FR" sz="6000" b="1" dirty="0">
              <a:solidFill>
                <a:srgbClr val="097164"/>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87479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p:txBody>
          <a:bodyPr/>
          <a:lstStyle/>
          <a:p>
            <a:r>
              <a:rPr lang="fr-FR" dirty="0"/>
              <a:t>DIAPORAMA (I-photo)</a:t>
            </a:r>
          </a:p>
        </p:txBody>
      </p:sp>
      <p:sp>
        <p:nvSpPr>
          <p:cNvPr id="3" name="Espace réservé du contenu 2">
            <a:extLst>
              <a:ext uri="{FF2B5EF4-FFF2-40B4-BE49-F238E27FC236}">
                <a16:creationId xmlns:a16="http://schemas.microsoft.com/office/drawing/2014/main" id="{86749723-5B0C-4041-B7FD-E3D3DA00BE4D}"/>
              </a:ext>
            </a:extLst>
          </p:cNvPr>
          <p:cNvSpPr>
            <a:spLocks noGrp="1"/>
          </p:cNvSpPr>
          <p:nvPr>
            <p:ph idx="1"/>
          </p:nvPr>
        </p:nvSpPr>
        <p:spPr/>
        <p:txBody>
          <a:bodyPr>
            <a:normAutofit fontScale="85000" lnSpcReduction="20000"/>
          </a:bodyPr>
          <a:lstStyle/>
          <a:p>
            <a:r>
              <a:rPr lang="fr-FR" dirty="0"/>
              <a:t>Soutien logistique 1</a:t>
            </a:r>
            <a:r>
              <a:rPr lang="fr-FR" baseline="30000" dirty="0"/>
              <a:t>ère</a:t>
            </a:r>
            <a:r>
              <a:rPr lang="fr-FR" dirty="0"/>
              <a:t> vague : Poste médicaux d’Orientation (pré-tris); gestion des EPI (équipements de protection individuels); centres de </a:t>
            </a:r>
            <a:r>
              <a:rPr lang="fr-FR" dirty="0" err="1"/>
              <a:t>testing</a:t>
            </a:r>
            <a:r>
              <a:rPr lang="fr-FR" dirty="0"/>
              <a:t>; informatique et télécoms; tri et relai des initiatives solidaires; assistance tribunal de Nivelles…</a:t>
            </a:r>
          </a:p>
          <a:p>
            <a:r>
              <a:rPr lang="fr-FR" dirty="0"/>
              <a:t>Soutien logistique 2</a:t>
            </a:r>
            <a:r>
              <a:rPr lang="fr-FR" baseline="30000" dirty="0"/>
              <a:t>ème</a:t>
            </a:r>
            <a:r>
              <a:rPr lang="fr-FR" dirty="0"/>
              <a:t> vague : conception et organisation du village de </a:t>
            </a:r>
            <a:r>
              <a:rPr lang="fr-FR" dirty="0" err="1"/>
              <a:t>testing</a:t>
            </a:r>
            <a:r>
              <a:rPr lang="fr-FR" dirty="0"/>
              <a:t> de </a:t>
            </a:r>
            <a:r>
              <a:rPr lang="fr-FR" dirty="0" err="1"/>
              <a:t>Céroux</a:t>
            </a:r>
            <a:r>
              <a:rPr lang="fr-FR" dirty="0"/>
              <a:t>; mise en place du SIS (Structure </a:t>
            </a:r>
            <a:r>
              <a:rPr lang="fr-FR" dirty="0" err="1"/>
              <a:t>Inbtermédiaire</a:t>
            </a:r>
            <a:r>
              <a:rPr lang="fr-FR" dirty="0"/>
              <a:t> de Soins de Lennox; repérages pour lieux de vaccination pour RW; opération « On pense à vous »; assistance tribunal de Nivelles…</a:t>
            </a:r>
          </a:p>
          <a:p>
            <a:r>
              <a:rPr lang="fr-FR" dirty="0"/>
              <a:t>1</a:t>
            </a:r>
            <a:r>
              <a:rPr lang="fr-FR" baseline="30000" dirty="0"/>
              <a:t>er</a:t>
            </a:r>
            <a:r>
              <a:rPr lang="fr-FR" dirty="0"/>
              <a:t> semestre 2021 : OST (</a:t>
            </a:r>
            <a:r>
              <a:rPr lang="fr-FR" dirty="0" err="1"/>
              <a:t>Outbreak</a:t>
            </a:r>
            <a:r>
              <a:rPr lang="fr-FR" dirty="0"/>
              <a:t> Support Team); soutien aux agences événementielles de la RW pour la mise en place de 5 centres de vaccination en BW; prolongation du village </a:t>
            </a:r>
            <a:r>
              <a:rPr lang="fr-FR" dirty="0" err="1"/>
              <a:t>testing</a:t>
            </a:r>
            <a:r>
              <a:rPr lang="fr-FR" dirty="0"/>
              <a:t> de </a:t>
            </a:r>
            <a:r>
              <a:rPr lang="fr-FR" dirty="0" err="1"/>
              <a:t>Céroux</a:t>
            </a:r>
            <a:r>
              <a:rPr lang="fr-FR" dirty="0"/>
              <a:t>; soutien logistique lourd à </a:t>
            </a:r>
            <a:r>
              <a:rPr lang="fr-FR" dirty="0" err="1"/>
              <a:t>Fédasil</a:t>
            </a:r>
            <a:r>
              <a:rPr lang="fr-FR" dirty="0"/>
              <a:t> Jodoigne (4 interventions)… (à suivre…)</a:t>
            </a:r>
          </a:p>
          <a:p>
            <a:endParaRPr lang="fr-FR" dirty="0"/>
          </a:p>
        </p:txBody>
      </p:sp>
    </p:spTree>
    <p:extLst>
      <p:ext uri="{BB962C8B-B14F-4D97-AF65-F5344CB8AC3E}">
        <p14:creationId xmlns:p14="http://schemas.microsoft.com/office/powerpoint/2010/main" val="375189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ersonne, intérieur, gens, plafond&#10;&#10;Description générée automatiquement">
            <a:extLst>
              <a:ext uri="{FF2B5EF4-FFF2-40B4-BE49-F238E27FC236}">
                <a16:creationId xmlns:a16="http://schemas.microsoft.com/office/drawing/2014/main" id="{44EC9995-7566-9341-8403-5B99046A9EE5}"/>
              </a:ext>
            </a:extLst>
          </p:cNvPr>
          <p:cNvPicPr>
            <a:picLocks noGrp="1" noChangeAspect="1"/>
          </p:cNvPicPr>
          <p:nvPr>
            <p:ph idx="1"/>
          </p:nvPr>
        </p:nvPicPr>
        <p:blipFill rotWithShape="1">
          <a:blip r:embed="rId2"/>
          <a:srcRect l="15102" r="9898"/>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88502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texte, personne, afficher&#10;&#10;Description générée automatiquement">
            <a:extLst>
              <a:ext uri="{FF2B5EF4-FFF2-40B4-BE49-F238E27FC236}">
                <a16:creationId xmlns:a16="http://schemas.microsoft.com/office/drawing/2014/main" id="{1D7FD72B-78FF-F840-8542-F144DD5E83ED}"/>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55" name="Rectangle 4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6956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intérieur, plancher, plafond, pièce&#10;&#10;Description générée automatiquement">
            <a:extLst>
              <a:ext uri="{FF2B5EF4-FFF2-40B4-BE49-F238E27FC236}">
                <a16:creationId xmlns:a16="http://schemas.microsoft.com/office/drawing/2014/main" id="{AD412ED5-41E1-2944-9902-EC4C0A68320F}"/>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879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extérieur&#10;&#10;Description générée automatiquement">
            <a:extLst>
              <a:ext uri="{FF2B5EF4-FFF2-40B4-BE49-F238E27FC236}">
                <a16:creationId xmlns:a16="http://schemas.microsoft.com/office/drawing/2014/main" id="{3818E57F-EC64-1A4B-8234-0E5443824120}"/>
              </a:ext>
            </a:extLst>
          </p:cNvPr>
          <p:cNvPicPr>
            <a:picLocks noGrp="1" noChangeAspect="1"/>
          </p:cNvPicPr>
          <p:nvPr>
            <p:ph idx="1"/>
          </p:nvPr>
        </p:nvPicPr>
        <p:blipFill rotWithShape="1">
          <a:blip r:embed="rId2"/>
          <a:srcRect l="13029" r="11971"/>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71576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9499DFD0-C218-EA4E-A35B-2F3571200F71}"/>
              </a:ext>
            </a:extLst>
          </p:cNvPr>
          <p:cNvPicPr>
            <a:picLocks noGrp="1" noChangeAspect="1"/>
          </p:cNvPicPr>
          <p:nvPr>
            <p:ph idx="1"/>
          </p:nvPr>
        </p:nvPicPr>
        <p:blipFill rotWithShape="1">
          <a:blip r:embed="rId2"/>
          <a:srcRect l="4246" r="20754"/>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8812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iel, extérieur&#10;&#10;Description générée automatiquement">
            <a:extLst>
              <a:ext uri="{FF2B5EF4-FFF2-40B4-BE49-F238E27FC236}">
                <a16:creationId xmlns:a16="http://schemas.microsoft.com/office/drawing/2014/main" id="{0F3FF486-EF3C-0C4C-8BA0-7E9A3FCC2690}"/>
              </a:ext>
            </a:extLst>
          </p:cNvPr>
          <p:cNvPicPr>
            <a:picLocks noGrp="1" noChangeAspect="1"/>
          </p:cNvPicPr>
          <p:nvPr>
            <p:ph idx="1"/>
          </p:nvPr>
        </p:nvPicPr>
        <p:blipFill rotWithShape="1">
          <a:blip r:embed="rId2"/>
          <a:srcRect t="2598"/>
          <a:stretch/>
        </p:blipFill>
        <p:spPr>
          <a:xfrm>
            <a:off x="-2285" y="10"/>
            <a:ext cx="9143999" cy="6857990"/>
          </a:xfrm>
          <a:prstGeom prst="rect">
            <a:avLst/>
          </a:prstGeom>
        </p:spPr>
      </p:pic>
      <p:sp>
        <p:nvSpPr>
          <p:cNvPr id="47"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82679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60DD5-8566-F144-ABF0-87CDC05A19CF}"/>
              </a:ext>
            </a:extLst>
          </p:cNvPr>
          <p:cNvSpPr>
            <a:spLocks noGrp="1"/>
          </p:cNvSpPr>
          <p:nvPr>
            <p:ph type="title"/>
          </p:nvPr>
        </p:nvSpPr>
        <p:spPr>
          <a:xfrm>
            <a:off x="2088793" y="507103"/>
            <a:ext cx="6699997" cy="994172"/>
          </a:xfrm>
        </p:spPr>
        <p:txBody>
          <a:bodyPr>
            <a:normAutofit/>
          </a:bodyPr>
          <a:lstStyle/>
          <a:p>
            <a:r>
              <a:rPr lang="fr-FR" b="1" dirty="0">
                <a:solidFill>
                  <a:srgbClr val="097164"/>
                </a:solidFill>
                <a:effectLst/>
              </a:rPr>
              <a:t>Les 5 disciplines</a:t>
            </a:r>
            <a:endParaRPr lang="fr-FR" dirty="0">
              <a:solidFill>
                <a:srgbClr val="097164"/>
              </a:solidFill>
            </a:endParaRPr>
          </a:p>
        </p:txBody>
      </p:sp>
      <p:sp>
        <p:nvSpPr>
          <p:cNvPr id="3" name="Espace réservé du contenu 2">
            <a:extLst>
              <a:ext uri="{FF2B5EF4-FFF2-40B4-BE49-F238E27FC236}">
                <a16:creationId xmlns:a16="http://schemas.microsoft.com/office/drawing/2014/main" id="{58455237-B7A3-504B-890C-AC2C24CD17A2}"/>
              </a:ext>
            </a:extLst>
          </p:cNvPr>
          <p:cNvSpPr>
            <a:spLocks noGrp="1"/>
          </p:cNvSpPr>
          <p:nvPr>
            <p:ph idx="1"/>
          </p:nvPr>
        </p:nvSpPr>
        <p:spPr>
          <a:xfrm>
            <a:off x="231228" y="1501276"/>
            <a:ext cx="8744605" cy="5253772"/>
          </a:xfrm>
        </p:spPr>
        <p:txBody>
          <a:bodyPr>
            <a:normAutofit/>
          </a:bodyPr>
          <a:lstStyle/>
          <a:p>
            <a:r>
              <a:rPr lang="fr-FR" dirty="0"/>
              <a:t>D1 : missions de type « pompier » (sauvetages, etc.)</a:t>
            </a:r>
          </a:p>
          <a:p>
            <a:r>
              <a:rPr lang="fr-FR" dirty="0"/>
              <a:t>D2 : missions médicales urgentes + psychosociales</a:t>
            </a:r>
          </a:p>
          <a:p>
            <a:r>
              <a:rPr lang="fr-FR" dirty="0"/>
              <a:t>D3 : missions de police</a:t>
            </a:r>
          </a:p>
          <a:p>
            <a:r>
              <a:rPr lang="fr-FR" dirty="0"/>
              <a:t>D4 : missions de soutien logistique</a:t>
            </a:r>
          </a:p>
          <a:p>
            <a:r>
              <a:rPr lang="fr-FR" dirty="0"/>
              <a:t>D5 : missions d’information à la population</a:t>
            </a:r>
          </a:p>
          <a:p>
            <a:pPr marL="0" indent="0">
              <a:buNone/>
            </a:pPr>
            <a:endParaRPr lang="fr-FR" dirty="0"/>
          </a:p>
        </p:txBody>
      </p:sp>
      <p:sp>
        <p:nvSpPr>
          <p:cNvPr id="5" name="Rectangle 4">
            <a:extLst>
              <a:ext uri="{FF2B5EF4-FFF2-40B4-BE49-F238E27FC236}">
                <a16:creationId xmlns:a16="http://schemas.microsoft.com/office/drawing/2014/main" id="{DF79B8F6-1612-564B-AC0D-9EF9D1DFA6C0}"/>
              </a:ext>
            </a:extLst>
          </p:cNvPr>
          <p:cNvSpPr/>
          <p:nvPr/>
        </p:nvSpPr>
        <p:spPr>
          <a:xfrm>
            <a:off x="8390924" y="6454965"/>
            <a:ext cx="397866" cy="300082"/>
          </a:xfrm>
          <a:prstGeom prst="rect">
            <a:avLst/>
          </a:prstGeom>
        </p:spPr>
        <p:txBody>
          <a:bodyPr wrap="none">
            <a:spAutoFit/>
          </a:bodyPr>
          <a:lstStyle/>
          <a:p>
            <a:r>
              <a:rPr lang="fr-FR" sz="1350" dirty="0">
                <a:solidFill>
                  <a:schemeClr val="bg2">
                    <a:lumMod val="50000"/>
                  </a:schemeClr>
                </a:solidFill>
              </a:rPr>
              <a:t>⎮</a:t>
            </a:r>
            <a:endParaRPr lang="fr-FR" sz="1350" dirty="0"/>
          </a:p>
        </p:txBody>
      </p:sp>
    </p:spTree>
    <p:extLst>
      <p:ext uri="{BB962C8B-B14F-4D97-AF65-F5344CB8AC3E}">
        <p14:creationId xmlns:p14="http://schemas.microsoft.com/office/powerpoint/2010/main" val="270027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628650" y="728662"/>
            <a:ext cx="2839134" cy="3728853"/>
          </a:xfrm>
          <a:noFill/>
        </p:spPr>
        <p:txBody>
          <a:bodyPr vert="horz" lIns="91440" tIns="45720" rIns="91440" bIns="45720" rtlCol="0" anchor="b">
            <a:normAutofit/>
          </a:bodyPr>
          <a:lstStyle/>
          <a:p>
            <a:br>
              <a:rPr lang="en-US" sz="4500" b="1"/>
            </a:br>
            <a:endParaRPr lang="en-US" sz="4500" b="1"/>
          </a:p>
        </p:txBody>
      </p:sp>
      <p:pic>
        <p:nvPicPr>
          <p:cNvPr id="7" name="Espace réservé du contenu 6" descr="Une image contenant personne, extérieur, vêtement de travail&#10;&#10;Description générée automatiquement">
            <a:extLst>
              <a:ext uri="{FF2B5EF4-FFF2-40B4-BE49-F238E27FC236}">
                <a16:creationId xmlns:a16="http://schemas.microsoft.com/office/drawing/2014/main" id="{F65C33A0-E7A6-4E44-8C97-5A87AB9B8976}"/>
              </a:ext>
            </a:extLst>
          </p:cNvPr>
          <p:cNvPicPr>
            <a:picLocks noGrp="1" noChangeAspect="1"/>
          </p:cNvPicPr>
          <p:nvPr>
            <p:ph idx="1"/>
          </p:nvPr>
        </p:nvPicPr>
        <p:blipFill rotWithShape="1">
          <a:blip r:embed="rId2"/>
          <a:srcRect l="10230"/>
          <a:stretch/>
        </p:blipFill>
        <p:spPr>
          <a:xfrm>
            <a:off x="3757128" y="10"/>
            <a:ext cx="5386872" cy="6857990"/>
          </a:xfrm>
          <a:prstGeom prst="rect">
            <a:avLst/>
          </a:prstGeom>
        </p:spPr>
      </p:pic>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49098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iel, bâtiment&#10;&#10;Description générée automatiquement">
            <a:extLst>
              <a:ext uri="{FF2B5EF4-FFF2-40B4-BE49-F238E27FC236}">
                <a16:creationId xmlns:a16="http://schemas.microsoft.com/office/drawing/2014/main" id="{885D4EBD-2C10-4D43-A3BD-98D0F85BAF26}"/>
              </a:ext>
            </a:extLst>
          </p:cNvPr>
          <p:cNvPicPr>
            <a:picLocks noGrp="1" noChangeAspect="1"/>
          </p:cNvPicPr>
          <p:nvPr>
            <p:ph idx="1"/>
          </p:nvPr>
        </p:nvPicPr>
        <p:blipFill rotWithShape="1">
          <a:blip r:embed="rId2"/>
          <a:srcRect l="9699" r="15301"/>
          <a:stretch/>
        </p:blipFill>
        <p:spPr>
          <a:xfrm>
            <a:off x="-2285" y="10"/>
            <a:ext cx="9143999" cy="6857990"/>
          </a:xfrm>
          <a:prstGeom prst="rect">
            <a:avLst/>
          </a:prstGeom>
        </p:spPr>
      </p:pic>
      <p:sp>
        <p:nvSpPr>
          <p:cNvPr id="43"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41131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bâtiment, extérieur, voiture&#10;&#10;Description générée automatiquement">
            <a:extLst>
              <a:ext uri="{FF2B5EF4-FFF2-40B4-BE49-F238E27FC236}">
                <a16:creationId xmlns:a16="http://schemas.microsoft.com/office/drawing/2014/main" id="{6478DAA1-CFE3-3644-825E-F0BADEEDD360}"/>
              </a:ext>
            </a:extLst>
          </p:cNvPr>
          <p:cNvPicPr>
            <a:picLocks noGrp="1" noChangeAspect="1"/>
          </p:cNvPicPr>
          <p:nvPr>
            <p:ph idx="1"/>
          </p:nvPr>
        </p:nvPicPr>
        <p:blipFill rotWithShape="1">
          <a:blip r:embed="rId2"/>
          <a:srcRect r="23668" b="1"/>
          <a:stretch/>
        </p:blipFill>
        <p:spPr>
          <a:xfrm>
            <a:off x="-2285" y="10"/>
            <a:ext cx="9143999" cy="6857990"/>
          </a:xfrm>
          <a:prstGeom prst="rect">
            <a:avLst/>
          </a:prstGeom>
        </p:spPr>
      </p:pic>
      <p:sp>
        <p:nvSpPr>
          <p:cNvPr id="47"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1194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voiture, extérieur, garé, transport&#10;&#10;Description générée automatiquement">
            <a:extLst>
              <a:ext uri="{FF2B5EF4-FFF2-40B4-BE49-F238E27FC236}">
                <a16:creationId xmlns:a16="http://schemas.microsoft.com/office/drawing/2014/main" id="{F687B846-30BC-BA4F-8622-CF92916CC15F}"/>
              </a:ext>
            </a:extLst>
          </p:cNvPr>
          <p:cNvPicPr>
            <a:picLocks noGrp="1" noChangeAspect="1"/>
          </p:cNvPicPr>
          <p:nvPr>
            <p:ph idx="1"/>
          </p:nvPr>
        </p:nvPicPr>
        <p:blipFill rotWithShape="1">
          <a:blip r:embed="rId2"/>
          <a:srcRect r="17333" b="-1"/>
          <a:stretch/>
        </p:blipFill>
        <p:spPr>
          <a:xfrm>
            <a:off x="20" y="-22"/>
            <a:ext cx="9143977" cy="6858022"/>
          </a:xfrm>
          <a:prstGeom prst="rect">
            <a:avLst/>
          </a:prstGeom>
        </p:spPr>
      </p:pic>
      <p:sp>
        <p:nvSpPr>
          <p:cNvPr id="38" name="Rectangle 3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40" name="Rectangle 3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02499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ciel, extérieur, personne&#10;&#10;Description générée automatiquement">
            <a:extLst>
              <a:ext uri="{FF2B5EF4-FFF2-40B4-BE49-F238E27FC236}">
                <a16:creationId xmlns:a16="http://schemas.microsoft.com/office/drawing/2014/main" id="{1486D7AF-F139-3643-BC45-37D5B02032D8}"/>
              </a:ext>
            </a:extLst>
          </p:cNvPr>
          <p:cNvPicPr>
            <a:picLocks noGrp="1" noChangeAspect="1"/>
          </p:cNvPicPr>
          <p:nvPr>
            <p:ph idx="1"/>
          </p:nvPr>
        </p:nvPicPr>
        <p:blipFill rotWithShape="1">
          <a:blip r:embed="rId2"/>
          <a:srcRect r="13000" b="1"/>
          <a:stretch/>
        </p:blipFill>
        <p:spPr>
          <a:xfrm>
            <a:off x="20" y="10"/>
            <a:ext cx="9143980" cy="6857990"/>
          </a:xfrm>
          <a:prstGeom prst="rect">
            <a:avLst/>
          </a:prstGeom>
        </p:spPr>
      </p:pic>
      <p:sp>
        <p:nvSpPr>
          <p:cNvPr id="56" name="Rectangle 5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28974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voiture, extérieur, bâtiment, route&#10;&#10;Description générée automatiquement">
            <a:extLst>
              <a:ext uri="{FF2B5EF4-FFF2-40B4-BE49-F238E27FC236}">
                <a16:creationId xmlns:a16="http://schemas.microsoft.com/office/drawing/2014/main" id="{081C793F-A7E8-394E-A4C0-8125423C6BDF}"/>
              </a:ext>
            </a:extLst>
          </p:cNvPr>
          <p:cNvPicPr>
            <a:picLocks noGrp="1" noChangeAspect="1"/>
          </p:cNvPicPr>
          <p:nvPr>
            <p:ph idx="1"/>
          </p:nvPr>
        </p:nvPicPr>
        <p:blipFill rotWithShape="1">
          <a:blip r:embed="rId2"/>
          <a:srcRect l="12690" r="14644" b="1"/>
          <a:stretch/>
        </p:blipFill>
        <p:spPr>
          <a:xfrm>
            <a:off x="-2285" y="10"/>
            <a:ext cx="9143999" cy="6857990"/>
          </a:xfrm>
          <a:prstGeom prst="rect">
            <a:avLst/>
          </a:prstGeom>
        </p:spPr>
      </p:pic>
      <p:sp>
        <p:nvSpPr>
          <p:cNvPr id="47"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59118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bâtiment, extérieur, brique&#10;&#10;Description générée automatiquement">
            <a:extLst>
              <a:ext uri="{FF2B5EF4-FFF2-40B4-BE49-F238E27FC236}">
                <a16:creationId xmlns:a16="http://schemas.microsoft.com/office/drawing/2014/main" id="{B005C9E9-606C-354B-9FEA-F5EE82B6C1B3}"/>
              </a:ext>
            </a:extLst>
          </p:cNvPr>
          <p:cNvPicPr>
            <a:picLocks noGrp="1" noChangeAspect="1"/>
          </p:cNvPicPr>
          <p:nvPr>
            <p:ph idx="1"/>
          </p:nvPr>
        </p:nvPicPr>
        <p:blipFill rotWithShape="1">
          <a:blip r:embed="rId2"/>
          <a:srcRect l="4216" r="20784"/>
          <a:stretch/>
        </p:blipFill>
        <p:spPr>
          <a:xfrm>
            <a:off x="20" y="-22"/>
            <a:ext cx="9143977" cy="6858022"/>
          </a:xfrm>
          <a:prstGeom prst="rect">
            <a:avLst/>
          </a:prstGeom>
        </p:spPr>
      </p:pic>
      <p:sp>
        <p:nvSpPr>
          <p:cNvPr id="47" name="Rectangle 4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49" name="Rectangle 4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726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9E8F7831-6E09-7540-866C-41CB2C49735C}"/>
              </a:ext>
            </a:extLst>
          </p:cNvPr>
          <p:cNvPicPr>
            <a:picLocks noGrp="1" noChangeAspect="1"/>
          </p:cNvPicPr>
          <p:nvPr>
            <p:ph idx="1"/>
          </p:nvPr>
        </p:nvPicPr>
        <p:blipFill rotWithShape="1">
          <a:blip r:embed="rId2"/>
          <a:srcRect l="12939" r="12061"/>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66220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rrain, personne, extérieur&#10;&#10;Description générée automatiquement">
            <a:extLst>
              <a:ext uri="{FF2B5EF4-FFF2-40B4-BE49-F238E27FC236}">
                <a16:creationId xmlns:a16="http://schemas.microsoft.com/office/drawing/2014/main" id="{91C71208-DBA3-474A-8EE4-CDDF80D0BECC}"/>
              </a:ext>
            </a:extLst>
          </p:cNvPr>
          <p:cNvPicPr>
            <a:picLocks noGrp="1" noChangeAspect="1"/>
          </p:cNvPicPr>
          <p:nvPr>
            <p:ph idx="1"/>
          </p:nvPr>
        </p:nvPicPr>
        <p:blipFill rotWithShape="1">
          <a:blip r:embed="rId2"/>
          <a:srcRect l="748" r="5587" b="1"/>
          <a:stretch/>
        </p:blipFill>
        <p:spPr>
          <a:xfrm>
            <a:off x="-2285" y="10"/>
            <a:ext cx="9143999" cy="6857990"/>
          </a:xfrm>
          <a:prstGeom prst="rect">
            <a:avLst/>
          </a:prstGeom>
        </p:spPr>
      </p:pic>
      <p:sp>
        <p:nvSpPr>
          <p:cNvPr id="43"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8950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extérieur&#10;&#10;Description générée automatiquement">
            <a:extLst>
              <a:ext uri="{FF2B5EF4-FFF2-40B4-BE49-F238E27FC236}">
                <a16:creationId xmlns:a16="http://schemas.microsoft.com/office/drawing/2014/main" id="{A6FDF3D6-35FF-8548-9856-60EFC9386AD2}"/>
              </a:ext>
            </a:extLst>
          </p:cNvPr>
          <p:cNvPicPr>
            <a:picLocks noGrp="1" noChangeAspect="1"/>
          </p:cNvPicPr>
          <p:nvPr>
            <p:ph idx="1"/>
          </p:nvPr>
        </p:nvPicPr>
        <p:blipFill rotWithShape="1">
          <a:blip r:embed="rId2"/>
          <a:srcRect l="1"/>
          <a:stretch/>
        </p:blipFill>
        <p:spPr>
          <a:xfrm>
            <a:off x="20" y="10"/>
            <a:ext cx="9143980" cy="6857990"/>
          </a:xfrm>
          <a:prstGeom prst="rect">
            <a:avLst/>
          </a:prstGeom>
        </p:spPr>
      </p:pic>
      <p:sp>
        <p:nvSpPr>
          <p:cNvPr id="36" name="Rectangle 3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8" name="Rectangle 3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4367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98635" y="560881"/>
            <a:ext cx="7346729" cy="1114380"/>
          </a:xfrm>
        </p:spPr>
        <p:txBody>
          <a:bodyPr vert="horz" lIns="91440" tIns="45720" rIns="91440" bIns="45720" rtlCol="0" anchor="b">
            <a:normAutofit/>
          </a:bodyPr>
          <a:lstStyle/>
          <a:p>
            <a:pPr algn="ctr"/>
            <a:r>
              <a:rPr lang="fr-FR" sz="4800" b="1" dirty="0"/>
              <a:t>Discipline 1</a:t>
            </a:r>
            <a:endParaRPr lang="en-US" sz="4500" dirty="0"/>
          </a:p>
        </p:txBody>
      </p:sp>
      <p:sp>
        <p:nvSpPr>
          <p:cNvPr id="4" name="Espace réservé du contenu 3">
            <a:extLst>
              <a:ext uri="{FF2B5EF4-FFF2-40B4-BE49-F238E27FC236}">
                <a16:creationId xmlns:a16="http://schemas.microsoft.com/office/drawing/2014/main" id="{A9DDE8E8-C104-8B42-8EC8-8C7C5A5817F0}"/>
              </a:ext>
            </a:extLst>
          </p:cNvPr>
          <p:cNvSpPr>
            <a:spLocks noGrp="1"/>
          </p:cNvSpPr>
          <p:nvPr>
            <p:ph idx="1"/>
          </p:nvPr>
        </p:nvSpPr>
        <p:spPr/>
        <p:txBody>
          <a:bodyPr/>
          <a:lstStyle/>
          <a:p>
            <a:endParaRPr lang="fr-FR"/>
          </a:p>
        </p:txBody>
      </p:sp>
      <p:pic>
        <p:nvPicPr>
          <p:cNvPr id="7" name="Espace réservé du contenu 4" descr="Une image contenant texte, ciel, route, extérieur&#10;&#10;Description générée automatiquement">
            <a:extLst>
              <a:ext uri="{FF2B5EF4-FFF2-40B4-BE49-F238E27FC236}">
                <a16:creationId xmlns:a16="http://schemas.microsoft.com/office/drawing/2014/main" id="{E09A5940-5447-CD4E-AF58-0406CB6523B6}"/>
              </a:ext>
            </a:extLst>
          </p:cNvPr>
          <p:cNvPicPr>
            <a:picLocks noChangeAspect="1"/>
          </p:cNvPicPr>
          <p:nvPr/>
        </p:nvPicPr>
        <p:blipFill>
          <a:blip r:embed="rId2"/>
          <a:stretch>
            <a:fillRect/>
          </a:stretch>
        </p:blipFill>
        <p:spPr>
          <a:xfrm>
            <a:off x="0" y="1688123"/>
            <a:ext cx="9020908" cy="5169876"/>
          </a:xfrm>
          <a:prstGeom prst="rect">
            <a:avLst/>
          </a:prstGeom>
        </p:spPr>
      </p:pic>
    </p:spTree>
    <p:extLst>
      <p:ext uri="{BB962C8B-B14F-4D97-AF65-F5344CB8AC3E}">
        <p14:creationId xmlns:p14="http://schemas.microsoft.com/office/powerpoint/2010/main" val="226525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8" descr="CCP2016.jpg">
            <a:extLst>
              <a:ext uri="{FF2B5EF4-FFF2-40B4-BE49-F238E27FC236}">
                <a16:creationId xmlns:a16="http://schemas.microsoft.com/office/drawing/2014/main" id="{CF2FC59F-F762-E343-B818-7BE2B882DD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02" r="23210" b="-1"/>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5648707" y="365125"/>
            <a:ext cx="2866642" cy="1899912"/>
          </a:xfrm>
        </p:spPr>
        <p:txBody>
          <a:bodyPr vert="horz" lIns="91440" tIns="45720" rIns="91440" bIns="45720" rtlCol="0" anchor="ctr">
            <a:normAutofit/>
          </a:bodyPr>
          <a:lstStyle/>
          <a:p>
            <a:br>
              <a:rPr lang="en-US" sz="3500" b="1"/>
            </a:br>
            <a:endParaRPr lang="en-US" sz="3500" b="1"/>
          </a:p>
        </p:txBody>
      </p:sp>
      <p:sp>
        <p:nvSpPr>
          <p:cNvPr id="7" name="ZoneTexte 6">
            <a:extLst>
              <a:ext uri="{FF2B5EF4-FFF2-40B4-BE49-F238E27FC236}">
                <a16:creationId xmlns:a16="http://schemas.microsoft.com/office/drawing/2014/main" id="{C9F5352B-7115-374F-9F0F-42CFA3F72360}"/>
              </a:ext>
            </a:extLst>
          </p:cNvPr>
          <p:cNvSpPr txBox="1"/>
          <p:nvPr/>
        </p:nvSpPr>
        <p:spPr>
          <a:xfrm>
            <a:off x="5648707" y="2434201"/>
            <a:ext cx="2866642" cy="3742762"/>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Notre </a:t>
            </a:r>
            <a:r>
              <a:rPr lang="en-US" sz="1700" dirty="0" err="1"/>
              <a:t>centre</a:t>
            </a:r>
            <a:r>
              <a:rPr lang="en-US" sz="1700" dirty="0"/>
              <a:t> de crise </a:t>
            </a:r>
            <a:r>
              <a:rPr lang="en-US" sz="1700" dirty="0" err="1"/>
              <a:t>est</a:t>
            </a:r>
            <a:r>
              <a:rPr lang="en-US" sz="1700" dirty="0"/>
              <a:t> </a:t>
            </a:r>
            <a:r>
              <a:rPr lang="en-US" sz="1700" dirty="0" err="1"/>
              <a:t>en</a:t>
            </a:r>
            <a:r>
              <a:rPr lang="en-US" sz="1700" dirty="0"/>
              <a:t> travaux… On y </a:t>
            </a:r>
            <a:r>
              <a:rPr lang="en-US" sz="1700" dirty="0" err="1"/>
              <a:t>installe</a:t>
            </a:r>
            <a:r>
              <a:rPr lang="en-US" sz="1700" dirty="0"/>
              <a:t> des </a:t>
            </a:r>
            <a:r>
              <a:rPr lang="en-US" sz="1700" dirty="0" err="1"/>
              <a:t>fenêtres</a:t>
            </a:r>
            <a:r>
              <a:rPr lang="en-US" sz="1700" dirty="0"/>
              <a:t> de </a:t>
            </a:r>
            <a:r>
              <a:rPr lang="en-US" sz="1700" dirty="0" err="1"/>
              <a:t>toitpour</a:t>
            </a:r>
            <a:r>
              <a:rPr lang="en-US" sz="1700" dirty="0"/>
              <a:t> </a:t>
            </a:r>
            <a:r>
              <a:rPr lang="en-US" sz="1700" dirty="0" err="1"/>
              <a:t>une</a:t>
            </a:r>
            <a:r>
              <a:rPr lang="en-US" sz="1700" dirty="0"/>
              <a:t> </a:t>
            </a:r>
            <a:r>
              <a:rPr lang="en-US" sz="1700" dirty="0" err="1"/>
              <a:t>meilleure</a:t>
            </a:r>
            <a:r>
              <a:rPr lang="en-US" sz="1700" dirty="0"/>
              <a:t> aeration. </a:t>
            </a:r>
          </a:p>
          <a:p>
            <a:pPr indent="-228600" defTabSz="914400">
              <a:lnSpc>
                <a:spcPct val="90000"/>
              </a:lnSpc>
              <a:spcAft>
                <a:spcPts val="600"/>
              </a:spcAft>
              <a:buFont typeface="Arial" panose="020B0604020202020204" pitchFamily="34" charset="0"/>
              <a:buChar char="•"/>
            </a:pPr>
            <a:endParaRPr lang="en-US" sz="1700" dirty="0"/>
          </a:p>
          <a:p>
            <a:pPr indent="-228600" defTabSz="914400">
              <a:lnSpc>
                <a:spcPct val="90000"/>
              </a:lnSpc>
              <a:spcAft>
                <a:spcPts val="600"/>
              </a:spcAft>
              <a:buFont typeface="Arial" panose="020B0604020202020204" pitchFamily="34" charset="0"/>
              <a:buChar char="•"/>
            </a:pPr>
            <a:r>
              <a:rPr lang="en-US" sz="1700" dirty="0" err="1"/>
              <a:t>Nécessité</a:t>
            </a:r>
            <a:r>
              <a:rPr lang="en-US" sz="1700" dirty="0"/>
              <a:t> de </a:t>
            </a:r>
            <a:r>
              <a:rPr lang="en-US" sz="1700" dirty="0" err="1"/>
              <a:t>trouver</a:t>
            </a:r>
            <a:r>
              <a:rPr lang="en-US" sz="1700" dirty="0"/>
              <a:t> </a:t>
            </a:r>
            <a:r>
              <a:rPr lang="en-US" sz="1700" dirty="0" err="1"/>
              <a:t>une</a:t>
            </a:r>
            <a:r>
              <a:rPr lang="en-US" sz="1700" dirty="0"/>
              <a:t> salle de </a:t>
            </a:r>
            <a:r>
              <a:rPr lang="en-US" sz="1700" dirty="0" err="1"/>
              <a:t>repli</a:t>
            </a:r>
            <a:r>
              <a:rPr lang="en-US" sz="1700" dirty="0"/>
              <a:t>… </a:t>
            </a: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7153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intérieur&#10;&#10;Description générée automatiquement">
            <a:extLst>
              <a:ext uri="{FF2B5EF4-FFF2-40B4-BE49-F238E27FC236}">
                <a16:creationId xmlns:a16="http://schemas.microsoft.com/office/drawing/2014/main" id="{20F4D411-A104-4D42-8E2E-398DF04AD3A2}"/>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08130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ancher, intérieur, pièce, vivant&#10;&#10;Description générée automatiquement">
            <a:extLst>
              <a:ext uri="{FF2B5EF4-FFF2-40B4-BE49-F238E27FC236}">
                <a16:creationId xmlns:a16="http://schemas.microsoft.com/office/drawing/2014/main" id="{A3655A46-8120-ED49-BDCE-DA3C85697E38}"/>
              </a:ext>
            </a:extLst>
          </p:cNvPr>
          <p:cNvPicPr>
            <a:picLocks noGrp="1" noChangeAspect="1"/>
          </p:cNvPicPr>
          <p:nvPr>
            <p:ph idx="1"/>
          </p:nvPr>
        </p:nvPicPr>
        <p:blipFill rotWithShape="1">
          <a:blip r:embed="rId2"/>
          <a:srcRect l="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4725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lancher, intérieur, plafond, pièce&#10;&#10;Description générée automatiquement">
            <a:extLst>
              <a:ext uri="{FF2B5EF4-FFF2-40B4-BE49-F238E27FC236}">
                <a16:creationId xmlns:a16="http://schemas.microsoft.com/office/drawing/2014/main" id="{C23CE29F-6001-0847-A413-63A1EE70D462}"/>
              </a:ext>
            </a:extLst>
          </p:cNvPr>
          <p:cNvPicPr>
            <a:picLocks noGrp="1" noChangeAspect="1"/>
          </p:cNvPicPr>
          <p:nvPr>
            <p:ph idx="1"/>
          </p:nvPr>
        </p:nvPicPr>
        <p:blipFill rotWithShape="1">
          <a:blip r:embed="rId2"/>
          <a:srcRect l="13941" r="11059"/>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9660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37CE565C-C77E-FD48-B24F-6F0540788F22}"/>
              </a:ext>
            </a:extLst>
          </p:cNvPr>
          <p:cNvPicPr>
            <a:picLocks noGrp="1" noChangeAspect="1"/>
          </p:cNvPicPr>
          <p:nvPr>
            <p:ph idx="1"/>
          </p:nvPr>
        </p:nvPicPr>
        <p:blipFill rotWithShape="1">
          <a:blip r:embed="rId2"/>
          <a:srcRect t="11003" r="-1" b="14183"/>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18933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extérieur, arbre, personne&#10;&#10;Description générée automatiquement">
            <a:extLst>
              <a:ext uri="{FF2B5EF4-FFF2-40B4-BE49-F238E27FC236}">
                <a16:creationId xmlns:a16="http://schemas.microsoft.com/office/drawing/2014/main" id="{82249BAF-9229-804F-82B7-C1AFE849A7FB}"/>
              </a:ext>
            </a:extLst>
          </p:cNvPr>
          <p:cNvPicPr>
            <a:picLocks noGrp="1" noChangeAspect="1"/>
          </p:cNvPicPr>
          <p:nvPr>
            <p:ph idx="1"/>
          </p:nvPr>
        </p:nvPicPr>
        <p:blipFill rotWithShape="1">
          <a:blip r:embed="rId2"/>
          <a:srcRect b="1960"/>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6326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ciel, extérieur, personne&#10;&#10;Description générée automatiquement">
            <a:extLst>
              <a:ext uri="{FF2B5EF4-FFF2-40B4-BE49-F238E27FC236}">
                <a16:creationId xmlns:a16="http://schemas.microsoft.com/office/drawing/2014/main" id="{2A39EB57-2EBA-4E43-BA45-620282D290FE}"/>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80056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extérieur, bâtiment, maison, pierre&#10;&#10;Description générée automatiquement">
            <a:extLst>
              <a:ext uri="{FF2B5EF4-FFF2-40B4-BE49-F238E27FC236}">
                <a16:creationId xmlns:a16="http://schemas.microsoft.com/office/drawing/2014/main" id="{BEBE7A23-B52E-B941-B729-25E0D1EC6AD5}"/>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78377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extérieur&#10;&#10;Description générée automatiquement">
            <a:extLst>
              <a:ext uri="{FF2B5EF4-FFF2-40B4-BE49-F238E27FC236}">
                <a16:creationId xmlns:a16="http://schemas.microsoft.com/office/drawing/2014/main" id="{0CCCA19A-2971-4A48-96F5-CBF8AEDE5362}"/>
              </a:ext>
            </a:extLst>
          </p:cNvPr>
          <p:cNvPicPr>
            <a:picLocks noGrp="1" noChangeAspect="1"/>
          </p:cNvPicPr>
          <p:nvPr>
            <p:ph idx="1"/>
          </p:nvPr>
        </p:nvPicPr>
        <p:blipFill rotWithShape="1">
          <a:blip r:embed="rId2"/>
          <a:srcRect r="2665" b="-1"/>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90642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texte, intérieur, personne, plancher&#10;&#10;Description générée automatiquement">
            <a:extLst>
              <a:ext uri="{FF2B5EF4-FFF2-40B4-BE49-F238E27FC236}">
                <a16:creationId xmlns:a16="http://schemas.microsoft.com/office/drawing/2014/main" id="{4ECDC1B1-8782-4546-B7F3-98DCE4EFBA3F}"/>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47"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0327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751263" y="170412"/>
            <a:ext cx="7634200" cy="1328730"/>
          </a:xfrm>
        </p:spPr>
        <p:txBody>
          <a:bodyPr vert="horz" lIns="91440" tIns="45720" rIns="91440" bIns="45720" rtlCol="0" anchor="b">
            <a:normAutofit fontScale="90000"/>
          </a:bodyPr>
          <a:lstStyle/>
          <a:p>
            <a:pPr algn="ctr"/>
            <a:br>
              <a:rPr lang="en-US" sz="4500" b="1" kern="1200" dirty="0">
                <a:solidFill>
                  <a:schemeClr val="tx1"/>
                </a:solidFill>
                <a:latin typeface="+mj-lt"/>
                <a:ea typeface="+mj-ea"/>
                <a:cs typeface="+mj-cs"/>
              </a:rPr>
            </a:br>
            <a:br>
              <a:rPr lang="en-US" sz="4500" b="1" kern="1200" dirty="0">
                <a:solidFill>
                  <a:schemeClr val="tx1"/>
                </a:solidFill>
                <a:latin typeface="+mj-lt"/>
                <a:ea typeface="+mj-ea"/>
                <a:cs typeface="+mj-cs"/>
              </a:rPr>
            </a:br>
            <a:r>
              <a:rPr lang="en-US" sz="4500" b="1" kern="1200" dirty="0">
                <a:solidFill>
                  <a:schemeClr val="tx1"/>
                </a:solidFill>
                <a:latin typeface="+mj-lt"/>
                <a:ea typeface="+mj-ea"/>
                <a:cs typeface="+mj-cs"/>
              </a:rPr>
              <a:t>Discipline 2</a:t>
            </a:r>
            <a:br>
              <a:rPr lang="en-US" sz="4500" b="1" kern="1200" dirty="0">
                <a:solidFill>
                  <a:schemeClr val="tx1"/>
                </a:solidFill>
                <a:latin typeface="+mj-lt"/>
                <a:ea typeface="+mj-ea"/>
                <a:cs typeface="+mj-cs"/>
              </a:rPr>
            </a:br>
            <a:endParaRPr lang="en-US" sz="4500" b="1" kern="1200" dirty="0">
              <a:solidFill>
                <a:schemeClr val="tx1"/>
              </a:solidFill>
              <a:latin typeface="+mj-lt"/>
              <a:ea typeface="+mj-ea"/>
              <a:cs typeface="+mj-cs"/>
            </a:endParaRPr>
          </a:p>
        </p:txBody>
      </p:sp>
      <p:pic>
        <p:nvPicPr>
          <p:cNvPr id="7" name="Espace réservé du contenu 6" descr="Une image contenant texte, voiture, transport&#10;&#10;Description générée automatiquement">
            <a:extLst>
              <a:ext uri="{FF2B5EF4-FFF2-40B4-BE49-F238E27FC236}">
                <a16:creationId xmlns:a16="http://schemas.microsoft.com/office/drawing/2014/main" id="{28813471-8AAA-3D46-95AA-65BFEFED0CAA}"/>
              </a:ext>
            </a:extLst>
          </p:cNvPr>
          <p:cNvPicPr>
            <a:picLocks noGrp="1" noChangeAspect="1"/>
          </p:cNvPicPr>
          <p:nvPr>
            <p:ph idx="1"/>
          </p:nvPr>
        </p:nvPicPr>
        <p:blipFill rotWithShape="1">
          <a:blip r:embed="rId2"/>
          <a:srcRect l="9290" r="16033" b="3"/>
          <a:stretch/>
        </p:blipFill>
        <p:spPr>
          <a:xfrm>
            <a:off x="149055" y="2410448"/>
            <a:ext cx="4352493" cy="3890357"/>
          </a:xfrm>
          <a:prstGeom prst="rect">
            <a:avLst/>
          </a:prstGeom>
        </p:spPr>
      </p:pic>
      <p:pic>
        <p:nvPicPr>
          <p:cNvPr id="9" name="Image 8" descr="Une image contenant texte, ciel, extérieur, route&#10;&#10;Description générée automatiquement">
            <a:extLst>
              <a:ext uri="{FF2B5EF4-FFF2-40B4-BE49-F238E27FC236}">
                <a16:creationId xmlns:a16="http://schemas.microsoft.com/office/drawing/2014/main" id="{74E8ED1E-3469-2848-8C8B-27ECBB23B4FD}"/>
              </a:ext>
            </a:extLst>
          </p:cNvPr>
          <p:cNvPicPr>
            <a:picLocks noChangeAspect="1"/>
          </p:cNvPicPr>
          <p:nvPr/>
        </p:nvPicPr>
        <p:blipFill rotWithShape="1">
          <a:blip r:embed="rId3"/>
          <a:srcRect l="24501" r="17042" b="-1"/>
          <a:stretch/>
        </p:blipFill>
        <p:spPr>
          <a:xfrm>
            <a:off x="4642450" y="2410448"/>
            <a:ext cx="4352492" cy="3890357"/>
          </a:xfrm>
          <a:prstGeom prst="rect">
            <a:avLst/>
          </a:prstGeom>
        </p:spPr>
      </p:pic>
    </p:spTree>
    <p:extLst>
      <p:ext uri="{BB962C8B-B14F-4D97-AF65-F5344CB8AC3E}">
        <p14:creationId xmlns:p14="http://schemas.microsoft.com/office/powerpoint/2010/main" val="356630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extérieur, ciel, personne, route&#10;&#10;Description générée automatiquement">
            <a:extLst>
              <a:ext uri="{FF2B5EF4-FFF2-40B4-BE49-F238E27FC236}">
                <a16:creationId xmlns:a16="http://schemas.microsoft.com/office/drawing/2014/main" id="{B93762E3-402C-0644-8473-4C9821AF4984}"/>
              </a:ext>
            </a:extLst>
          </p:cNvPr>
          <p:cNvPicPr>
            <a:picLocks noGrp="1" noChangeAspect="1"/>
          </p:cNvPicPr>
          <p:nvPr>
            <p:ph idx="1"/>
          </p:nvPr>
        </p:nvPicPr>
        <p:blipFill rotWithShape="1">
          <a:blip r:embed="rId2"/>
          <a:srcRect l="1"/>
          <a:stretch/>
        </p:blipFill>
        <p:spPr>
          <a:xfrm>
            <a:off x="20" y="-22"/>
            <a:ext cx="9143977" cy="6858022"/>
          </a:xfrm>
          <a:prstGeom prst="rect">
            <a:avLst/>
          </a:prstGeom>
        </p:spPr>
      </p:pic>
      <p:sp>
        <p:nvSpPr>
          <p:cNvPr id="38" name="Rectangle 3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40" name="Rectangle 3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2190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casque, sale&#10;&#10;Description générée automatiquement">
            <a:extLst>
              <a:ext uri="{FF2B5EF4-FFF2-40B4-BE49-F238E27FC236}">
                <a16:creationId xmlns:a16="http://schemas.microsoft.com/office/drawing/2014/main" id="{F518779C-E7F8-5542-9E90-F09AA1D19FBC}"/>
              </a:ext>
            </a:extLst>
          </p:cNvPr>
          <p:cNvPicPr>
            <a:picLocks noGrp="1" noChangeAspect="1"/>
          </p:cNvPicPr>
          <p:nvPr>
            <p:ph idx="1"/>
          </p:nvPr>
        </p:nvPicPr>
        <p:blipFill rotWithShape="1">
          <a:blip r:embed="rId2"/>
          <a:srcRect l="17032" r="7968"/>
          <a:stretch/>
        </p:blipFill>
        <p:spPr>
          <a:xfrm>
            <a:off x="-2285" y="10"/>
            <a:ext cx="9143999" cy="6857990"/>
          </a:xfrm>
          <a:prstGeom prst="rect">
            <a:avLst/>
          </a:prstGeom>
        </p:spPr>
      </p:pic>
      <p:sp>
        <p:nvSpPr>
          <p:cNvPr id="45" name="Rectangle 4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564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intérieur, fenêtre&#10;&#10;Description générée automatiquement">
            <a:extLst>
              <a:ext uri="{FF2B5EF4-FFF2-40B4-BE49-F238E27FC236}">
                <a16:creationId xmlns:a16="http://schemas.microsoft.com/office/drawing/2014/main" id="{B2959623-020B-6641-96BF-98CD0AE21F6B}"/>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8674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 y="2458"/>
            <a:ext cx="914171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13" descr="Une image contenant panier, conteneur, camionnette&#10;&#10;Description générée automatiquement">
            <a:extLst>
              <a:ext uri="{FF2B5EF4-FFF2-40B4-BE49-F238E27FC236}">
                <a16:creationId xmlns:a16="http://schemas.microsoft.com/office/drawing/2014/main" id="{C1914222-F467-8B49-A2D3-B20BBB7B6DE3}"/>
              </a:ext>
            </a:extLst>
          </p:cNvPr>
          <p:cNvPicPr>
            <a:picLocks noChangeAspect="1"/>
          </p:cNvPicPr>
          <p:nvPr/>
        </p:nvPicPr>
        <p:blipFill rotWithShape="1">
          <a:blip r:embed="rId3">
            <a:alphaModFix amt="40000"/>
          </a:blip>
          <a:srcRect t="11152" r="1" b="7693"/>
          <a:stretch/>
        </p:blipFill>
        <p:spPr>
          <a:xfrm>
            <a:off x="-127" y="10"/>
            <a:ext cx="6337737" cy="6857990"/>
          </a:xfrm>
          <a:prstGeom prst="rect">
            <a:avLst/>
          </a:prstGeom>
        </p:spPr>
      </p:pic>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601" y="643467"/>
            <a:ext cx="3465438" cy="4567137"/>
          </a:xfrm>
        </p:spPr>
        <p:txBody>
          <a:bodyPr vert="horz" lIns="91440" tIns="45720" rIns="91440" bIns="45720" rtlCol="0" anchor="b">
            <a:normAutofit/>
          </a:bodyPr>
          <a:lstStyle/>
          <a:p>
            <a:br>
              <a:rPr lang="en-US" sz="3800" b="1" kern="1200">
                <a:solidFill>
                  <a:srgbClr val="FFFFFF"/>
                </a:solidFill>
                <a:latin typeface="+mj-lt"/>
                <a:ea typeface="+mj-ea"/>
                <a:cs typeface="+mj-cs"/>
              </a:rPr>
            </a:br>
            <a:endParaRPr lang="en-US" sz="3800" b="1" kern="1200">
              <a:solidFill>
                <a:srgbClr val="FFFFFF"/>
              </a:solidFill>
              <a:latin typeface="+mj-lt"/>
              <a:ea typeface="+mj-ea"/>
              <a:cs typeface="+mj-cs"/>
            </a:endParaRPr>
          </a:p>
        </p:txBody>
      </p:sp>
      <p:pic>
        <p:nvPicPr>
          <p:cNvPr id="12" name="Espace réservé du contenu 11" descr="Une image contenant camionnette&#10;&#10;Description générée automatiquement">
            <a:extLst>
              <a:ext uri="{FF2B5EF4-FFF2-40B4-BE49-F238E27FC236}">
                <a16:creationId xmlns:a16="http://schemas.microsoft.com/office/drawing/2014/main" id="{61C8D934-E6B7-8841-A79A-195FB857640E}"/>
              </a:ext>
            </a:extLst>
          </p:cNvPr>
          <p:cNvPicPr>
            <a:picLocks noGrp="1" noChangeAspect="1"/>
          </p:cNvPicPr>
          <p:nvPr>
            <p:ph idx="1"/>
          </p:nvPr>
        </p:nvPicPr>
        <p:blipFill rotWithShape="1">
          <a:blip r:embed="rId4"/>
          <a:srcRect l="9008" r="4046"/>
          <a:stretch/>
        </p:blipFill>
        <p:spPr>
          <a:xfrm>
            <a:off x="4669497" y="-2458"/>
            <a:ext cx="4472089"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66028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F7D8EDF3-9487-7B44-9F97-8FF5770BE1D4}"/>
              </a:ext>
            </a:extLst>
          </p:cNvPr>
          <p:cNvPicPr>
            <a:picLocks noGrp="1" noChangeAspect="1"/>
          </p:cNvPicPr>
          <p:nvPr>
            <p:ph idx="1"/>
          </p:nvPr>
        </p:nvPicPr>
        <p:blipFill rotWithShape="1">
          <a:blip r:embed="rId2"/>
          <a:srcRect l="17792" r="20541" b="-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83111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passage, scène, route&#10;&#10;Description générée automatiquement">
            <a:extLst>
              <a:ext uri="{FF2B5EF4-FFF2-40B4-BE49-F238E27FC236}">
                <a16:creationId xmlns:a16="http://schemas.microsoft.com/office/drawing/2014/main" id="{35AFBFC6-00D8-D74E-9656-ECABDE15418E}"/>
              </a:ext>
            </a:extLst>
          </p:cNvPr>
          <p:cNvPicPr>
            <a:picLocks noGrp="1" noChangeAspect="1"/>
          </p:cNvPicPr>
          <p:nvPr>
            <p:ph idx="1"/>
          </p:nvPr>
        </p:nvPicPr>
        <p:blipFill rotWithShape="1">
          <a:blip r:embed="rId2"/>
          <a:srcRect l="7805" r="17195"/>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6544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extérieur, personne, trottoir, passage&#10;&#10;Description générée automatiquement">
            <a:extLst>
              <a:ext uri="{FF2B5EF4-FFF2-40B4-BE49-F238E27FC236}">
                <a16:creationId xmlns:a16="http://schemas.microsoft.com/office/drawing/2014/main" id="{B77F5267-56A9-B74E-84E9-0E9CAD0343BE}"/>
              </a:ext>
            </a:extLst>
          </p:cNvPr>
          <p:cNvPicPr>
            <a:picLocks noGrp="1" noChangeAspect="1"/>
          </p:cNvPicPr>
          <p:nvPr>
            <p:ph idx="1"/>
          </p:nvPr>
        </p:nvPicPr>
        <p:blipFill rotWithShape="1">
          <a:blip r:embed="rId2"/>
          <a:srcRect l="7931" r="17069"/>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69047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iel, extérieur, terrain, plusieurs&#10;&#10;Description générée automatiquement">
            <a:extLst>
              <a:ext uri="{FF2B5EF4-FFF2-40B4-BE49-F238E27FC236}">
                <a16:creationId xmlns:a16="http://schemas.microsoft.com/office/drawing/2014/main" id="{A3738FB2-C910-F04C-924E-A1FBEA1BC5F1}"/>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46092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intérieur, plafond, mur&#10;&#10;Description générée automatiquement">
            <a:extLst>
              <a:ext uri="{FF2B5EF4-FFF2-40B4-BE49-F238E27FC236}">
                <a16:creationId xmlns:a16="http://schemas.microsoft.com/office/drawing/2014/main" id="{B13339A4-1E94-0444-8EF9-A4B01F069065}"/>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67288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plancher, intérieur, plafond, zone&#10;&#10;Description générée automatiquement">
            <a:extLst>
              <a:ext uri="{FF2B5EF4-FFF2-40B4-BE49-F238E27FC236}">
                <a16:creationId xmlns:a16="http://schemas.microsoft.com/office/drawing/2014/main" id="{27BD76E2-46FD-4344-B756-989F631230E6}"/>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67734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751263" y="170412"/>
            <a:ext cx="7634200" cy="1328730"/>
          </a:xfrm>
        </p:spPr>
        <p:txBody>
          <a:bodyPr vert="horz" lIns="91440" tIns="45720" rIns="91440" bIns="45720" rtlCol="0" anchor="b">
            <a:normAutofit/>
          </a:bodyPr>
          <a:lstStyle/>
          <a:p>
            <a:pPr algn="ctr"/>
            <a:r>
              <a:rPr lang="fr-FR" b="1" dirty="0"/>
              <a:t>Discipline 3</a:t>
            </a:r>
            <a:endParaRPr lang="en-US" sz="4500" kern="1200" dirty="0">
              <a:solidFill>
                <a:schemeClr val="tx1"/>
              </a:solidFill>
              <a:latin typeface="+mj-lt"/>
              <a:ea typeface="+mj-ea"/>
              <a:cs typeface="+mj-cs"/>
            </a:endParaRPr>
          </a:p>
        </p:txBody>
      </p:sp>
      <p:pic>
        <p:nvPicPr>
          <p:cNvPr id="7" name="Image 6" descr="Une image contenant plane, ciel, herbe, extérieur&#10;&#10;Description générée automatiquement">
            <a:extLst>
              <a:ext uri="{FF2B5EF4-FFF2-40B4-BE49-F238E27FC236}">
                <a16:creationId xmlns:a16="http://schemas.microsoft.com/office/drawing/2014/main" id="{FA1E71E4-8947-4144-A5A5-A41DD2411486}"/>
              </a:ext>
            </a:extLst>
          </p:cNvPr>
          <p:cNvPicPr>
            <a:picLocks noChangeAspect="1"/>
          </p:cNvPicPr>
          <p:nvPr/>
        </p:nvPicPr>
        <p:blipFill rotWithShape="1">
          <a:blip r:embed="rId2"/>
          <a:srcRect l="168" r="15924" b="1"/>
          <a:stretch/>
        </p:blipFill>
        <p:spPr>
          <a:xfrm>
            <a:off x="149055" y="2410448"/>
            <a:ext cx="4352493" cy="3890357"/>
          </a:xfrm>
          <a:prstGeom prst="rect">
            <a:avLst/>
          </a:prstGeom>
        </p:spPr>
      </p:pic>
      <p:pic>
        <p:nvPicPr>
          <p:cNvPr id="5" name="Espace réservé du contenu 4" descr="Une image contenant texte, voiture, extérieur, route&#10;&#10;Description générée automatiquement">
            <a:extLst>
              <a:ext uri="{FF2B5EF4-FFF2-40B4-BE49-F238E27FC236}">
                <a16:creationId xmlns:a16="http://schemas.microsoft.com/office/drawing/2014/main" id="{AD397167-BD62-A54E-9327-D14183D16142}"/>
              </a:ext>
            </a:extLst>
          </p:cNvPr>
          <p:cNvPicPr>
            <a:picLocks noGrp="1" noChangeAspect="1"/>
          </p:cNvPicPr>
          <p:nvPr>
            <p:ph idx="1"/>
          </p:nvPr>
        </p:nvPicPr>
        <p:blipFill rotWithShape="1">
          <a:blip r:embed="rId3"/>
          <a:srcRect l="14424" r="21805"/>
          <a:stretch/>
        </p:blipFill>
        <p:spPr>
          <a:xfrm>
            <a:off x="4642450" y="2410448"/>
            <a:ext cx="4352492" cy="3890357"/>
          </a:xfrm>
          <a:prstGeom prst="rect">
            <a:avLst/>
          </a:prstGeom>
        </p:spPr>
      </p:pic>
    </p:spTree>
    <p:extLst>
      <p:ext uri="{BB962C8B-B14F-4D97-AF65-F5344CB8AC3E}">
        <p14:creationId xmlns:p14="http://schemas.microsoft.com/office/powerpoint/2010/main" val="104692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route, extérieur, camion, ciel&#10;&#10;Description générée automatiquement">
            <a:extLst>
              <a:ext uri="{FF2B5EF4-FFF2-40B4-BE49-F238E27FC236}">
                <a16:creationId xmlns:a16="http://schemas.microsoft.com/office/drawing/2014/main" id="{82734FAD-BB1E-ED40-BEBE-7FBD1225C585}"/>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44306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arbre, extérieur, personne&#10;&#10;Description générée automatiquement">
            <a:extLst>
              <a:ext uri="{FF2B5EF4-FFF2-40B4-BE49-F238E27FC236}">
                <a16:creationId xmlns:a16="http://schemas.microsoft.com/office/drawing/2014/main" id="{C93E63DC-BDD5-C749-BF28-A7E4633C116E}"/>
              </a:ext>
            </a:extLst>
          </p:cNvPr>
          <p:cNvPicPr>
            <a:picLocks noGrp="1" noChangeAspect="1"/>
          </p:cNvPicPr>
          <p:nvPr>
            <p:ph idx="1"/>
          </p:nvPr>
        </p:nvPicPr>
        <p:blipFill rotWithShape="1">
          <a:blip r:embed="rId2"/>
          <a:srcRect l="8864" r="16136"/>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98525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personne, plancher&#10;&#10;Description générée automatiquement">
            <a:extLst>
              <a:ext uri="{FF2B5EF4-FFF2-40B4-BE49-F238E27FC236}">
                <a16:creationId xmlns:a16="http://schemas.microsoft.com/office/drawing/2014/main" id="{862F1834-BB29-A048-A6ED-954D6871707E}"/>
              </a:ext>
            </a:extLst>
          </p:cNvPr>
          <p:cNvPicPr>
            <a:picLocks noGrp="1" noChangeAspect="1"/>
          </p:cNvPicPr>
          <p:nvPr>
            <p:ph idx="1"/>
          </p:nvPr>
        </p:nvPicPr>
        <p:blipFill rotWithShape="1">
          <a:blip r:embed="rId2"/>
          <a:srcRect l="14261" r="3405" b="-1"/>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413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extérieur, route, gens&#10;&#10;Description générée automatiquement">
            <a:extLst>
              <a:ext uri="{FF2B5EF4-FFF2-40B4-BE49-F238E27FC236}">
                <a16:creationId xmlns:a16="http://schemas.microsoft.com/office/drawing/2014/main" id="{E46B58BC-286D-3440-B93F-7B39BF319C7D}"/>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658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texte, arbre, extérieur, voiture&#10;&#10;Description générée automatiquement">
            <a:extLst>
              <a:ext uri="{FF2B5EF4-FFF2-40B4-BE49-F238E27FC236}">
                <a16:creationId xmlns:a16="http://schemas.microsoft.com/office/drawing/2014/main" id="{C63C9B1B-1CDD-1745-8A79-3C05632ECEEF}"/>
              </a:ext>
            </a:extLst>
          </p:cNvPr>
          <p:cNvPicPr>
            <a:picLocks noGrp="1" noChangeAspect="1"/>
          </p:cNvPicPr>
          <p:nvPr>
            <p:ph idx="1"/>
          </p:nvPr>
        </p:nvPicPr>
        <p:blipFill rotWithShape="1">
          <a:blip r:embed="rId2"/>
          <a:srcRect l="5870" r="19130"/>
          <a:stretch/>
        </p:blipFill>
        <p:spPr>
          <a:xfrm>
            <a:off x="-2285" y="10"/>
            <a:ext cx="9143999" cy="6857990"/>
          </a:xfrm>
          <a:prstGeom prst="rect">
            <a:avLst/>
          </a:prstGeom>
        </p:spPr>
      </p:pic>
      <p:sp>
        <p:nvSpPr>
          <p:cNvPr id="45" name="Rectangle 4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7679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arbre, extérieur, terrain, plante&#10;&#10;Description générée automatiquement">
            <a:extLst>
              <a:ext uri="{FF2B5EF4-FFF2-40B4-BE49-F238E27FC236}">
                <a16:creationId xmlns:a16="http://schemas.microsoft.com/office/drawing/2014/main" id="{A34913B4-015B-FC42-B09F-8631FF28D6E9}"/>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47300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personne, herbe, extérieur, arbre&#10;&#10;Description générée automatiquement">
            <a:extLst>
              <a:ext uri="{FF2B5EF4-FFF2-40B4-BE49-F238E27FC236}">
                <a16:creationId xmlns:a16="http://schemas.microsoft.com/office/drawing/2014/main" id="{E751545B-403E-2B46-BE49-FB252D7E58C8}"/>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292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extérieur, herbe, arbre&#10;&#10;Description générée automatiquement">
            <a:extLst>
              <a:ext uri="{FF2B5EF4-FFF2-40B4-BE49-F238E27FC236}">
                <a16:creationId xmlns:a16="http://schemas.microsoft.com/office/drawing/2014/main" id="{0EEC88AD-E37F-1644-B0FB-883B8A47FEB7}"/>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00261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extérieur, ciel&#10;&#10;Description générée automatiquement">
            <a:extLst>
              <a:ext uri="{FF2B5EF4-FFF2-40B4-BE49-F238E27FC236}">
                <a16:creationId xmlns:a16="http://schemas.microsoft.com/office/drawing/2014/main" id="{CCF68EAA-0955-F24E-B61E-E0C770BC7F53}"/>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9324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herbe, extérieur, signe&#10;&#10;Description générée automatiquement">
            <a:extLst>
              <a:ext uri="{FF2B5EF4-FFF2-40B4-BE49-F238E27FC236}">
                <a16:creationId xmlns:a16="http://schemas.microsoft.com/office/drawing/2014/main" id="{495B260F-973F-8649-B1EA-21551B64ED8F}"/>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363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98635" y="560881"/>
            <a:ext cx="7346729" cy="1114380"/>
          </a:xfrm>
        </p:spPr>
        <p:txBody>
          <a:bodyPr vert="horz" lIns="91440" tIns="45720" rIns="91440" bIns="45720" rtlCol="0" anchor="b">
            <a:normAutofit/>
          </a:bodyPr>
          <a:lstStyle/>
          <a:p>
            <a:pPr algn="ctr"/>
            <a:r>
              <a:rPr lang="fr-FR" sz="4800" b="1" dirty="0"/>
              <a:t>Discipline 4</a:t>
            </a:r>
            <a:endParaRPr lang="en-US" sz="4500" dirty="0"/>
          </a:p>
        </p:txBody>
      </p:sp>
      <p:pic>
        <p:nvPicPr>
          <p:cNvPr id="7" name="Image 6" descr="Une image contenant texte, ciel, extérieur, route&#10;&#10;Description générée automatiquement">
            <a:extLst>
              <a:ext uri="{FF2B5EF4-FFF2-40B4-BE49-F238E27FC236}">
                <a16:creationId xmlns:a16="http://schemas.microsoft.com/office/drawing/2014/main" id="{2496DCB3-52C8-CC49-9E8A-EA4EE5C187C3}"/>
              </a:ext>
            </a:extLst>
          </p:cNvPr>
          <p:cNvPicPr>
            <a:picLocks noChangeAspect="1"/>
          </p:cNvPicPr>
          <p:nvPr/>
        </p:nvPicPr>
        <p:blipFill>
          <a:blip r:embed="rId2"/>
          <a:stretch>
            <a:fillRect/>
          </a:stretch>
        </p:blipFill>
        <p:spPr>
          <a:xfrm>
            <a:off x="135925" y="2991654"/>
            <a:ext cx="4371196" cy="3278397"/>
          </a:xfrm>
          <a:prstGeom prst="rect">
            <a:avLst/>
          </a:prstGeom>
        </p:spPr>
      </p:pic>
      <p:pic>
        <p:nvPicPr>
          <p:cNvPr id="5" name="Espace réservé du contenu 4" descr="Une image contenant route, extérieur, camion, ciel&#10;&#10;Description générée automatiquement">
            <a:extLst>
              <a:ext uri="{FF2B5EF4-FFF2-40B4-BE49-F238E27FC236}">
                <a16:creationId xmlns:a16="http://schemas.microsoft.com/office/drawing/2014/main" id="{EBD183E0-FBB1-7B4D-8C4F-F3BBB9B1BABF}"/>
              </a:ext>
            </a:extLst>
          </p:cNvPr>
          <p:cNvPicPr>
            <a:picLocks noGrp="1" noChangeAspect="1"/>
          </p:cNvPicPr>
          <p:nvPr>
            <p:ph idx="1"/>
          </p:nvPr>
        </p:nvPicPr>
        <p:blipFill>
          <a:blip r:embed="rId3"/>
          <a:stretch>
            <a:fillRect/>
          </a:stretch>
        </p:blipFill>
        <p:spPr>
          <a:xfrm>
            <a:off x="4636878" y="2991654"/>
            <a:ext cx="4371196" cy="3278397"/>
          </a:xfrm>
          <a:prstGeom prst="rect">
            <a:avLst/>
          </a:prstGeom>
        </p:spPr>
      </p:pic>
    </p:spTree>
    <p:extLst>
      <p:ext uri="{BB962C8B-B14F-4D97-AF65-F5344CB8AC3E}">
        <p14:creationId xmlns:p14="http://schemas.microsoft.com/office/powerpoint/2010/main" val="13171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terrain&#10;&#10;Description générée automatiquement">
            <a:extLst>
              <a:ext uri="{FF2B5EF4-FFF2-40B4-BE49-F238E27FC236}">
                <a16:creationId xmlns:a16="http://schemas.microsoft.com/office/drawing/2014/main" id="{F49B98B6-EDBF-C44F-962D-C05BE18D693A}"/>
              </a:ext>
            </a:extLst>
          </p:cNvPr>
          <p:cNvPicPr>
            <a:picLocks noGrp="1" noChangeAspect="1"/>
          </p:cNvPicPr>
          <p:nvPr>
            <p:ph idx="1"/>
          </p:nvPr>
        </p:nvPicPr>
        <p:blipFill rotWithShape="1">
          <a:blip r:embed="rId2"/>
          <a:srcRect l="1"/>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8" name="Rectangle 3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4922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5C8E12FE-6339-D94B-87F4-16A1B30935C4}"/>
              </a:ext>
            </a:extLst>
          </p:cNvPr>
          <p:cNvPicPr>
            <a:picLocks noGrp="1" noChangeAspect="1"/>
          </p:cNvPicPr>
          <p:nvPr>
            <p:ph idx="1"/>
          </p:nvPr>
        </p:nvPicPr>
        <p:blipFill rotWithShape="1">
          <a:blip r:embed="rId2"/>
          <a:srcRect r="11666" b="-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64049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texte, extérieur&#10;&#10;Description générée automatiquement">
            <a:extLst>
              <a:ext uri="{FF2B5EF4-FFF2-40B4-BE49-F238E27FC236}">
                <a16:creationId xmlns:a16="http://schemas.microsoft.com/office/drawing/2014/main" id="{8FD2E4ED-1D71-1348-BDAC-F889AF331A25}"/>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40086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505311" y="4610244"/>
            <a:ext cx="2737278" cy="1714500"/>
          </a:xfrm>
        </p:spPr>
        <p:txBody>
          <a:bodyPr vert="horz" lIns="91440" tIns="45720" rIns="91440" bIns="45720" rtlCol="0">
            <a:normAutofit/>
          </a:bodyPr>
          <a:lstStyle/>
          <a:p>
            <a:br>
              <a:rPr lang="en-US" sz="2400" b="1"/>
            </a:br>
            <a:endParaRPr lang="en-US" sz="2400" b="1"/>
          </a:p>
        </p:txBody>
      </p:sp>
      <p:pic>
        <p:nvPicPr>
          <p:cNvPr id="5" name="Espace réservé du contenu 4" descr="Une image contenant ciel, extérieur, personne, route&#10;&#10;Description générée automatiquement">
            <a:extLst>
              <a:ext uri="{FF2B5EF4-FFF2-40B4-BE49-F238E27FC236}">
                <a16:creationId xmlns:a16="http://schemas.microsoft.com/office/drawing/2014/main" id="{28AB53F8-093A-2A4B-8A25-A09468CB2D4C}"/>
              </a:ext>
            </a:extLst>
          </p:cNvPr>
          <p:cNvPicPr>
            <a:picLocks noChangeAspect="1"/>
          </p:cNvPicPr>
          <p:nvPr/>
        </p:nvPicPr>
        <p:blipFill rotWithShape="1">
          <a:blip r:embed="rId2"/>
          <a:srcRect l="8264" r="5" b="5"/>
          <a:stretch/>
        </p:blipFill>
        <p:spPr>
          <a:xfrm>
            <a:off x="505311" y="370320"/>
            <a:ext cx="2787179" cy="4051011"/>
          </a:xfrm>
          <a:prstGeom prst="rect">
            <a:avLst/>
          </a:prstGeom>
        </p:spPr>
      </p:pic>
      <p:pic>
        <p:nvPicPr>
          <p:cNvPr id="4" name="Image 3" descr="Une image contenant conteneur, plastique, éléments, différent&#10;&#10;Description générée automatiquement">
            <a:extLst>
              <a:ext uri="{FF2B5EF4-FFF2-40B4-BE49-F238E27FC236}">
                <a16:creationId xmlns:a16="http://schemas.microsoft.com/office/drawing/2014/main" id="{6A33864A-22A2-8745-9FED-93A61A13DF4D}"/>
              </a:ext>
            </a:extLst>
          </p:cNvPr>
          <p:cNvPicPr>
            <a:picLocks noChangeAspect="1"/>
          </p:cNvPicPr>
          <p:nvPr/>
        </p:nvPicPr>
        <p:blipFill rotWithShape="1">
          <a:blip r:embed="rId3"/>
          <a:srcRect t="37187" r="-1" b="31233"/>
          <a:stretch/>
        </p:blipFill>
        <p:spPr>
          <a:xfrm>
            <a:off x="3539508" y="370320"/>
            <a:ext cx="5099178" cy="4051011"/>
          </a:xfrm>
          <a:prstGeom prst="rect">
            <a:avLst/>
          </a:prstGeom>
        </p:spPr>
      </p:pic>
      <p:cxnSp>
        <p:nvCxnSpPr>
          <p:cNvPr id="36" name="Straight Connector 35">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10522"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ontent Placeholder 30">
            <a:extLst>
              <a:ext uri="{FF2B5EF4-FFF2-40B4-BE49-F238E27FC236}">
                <a16:creationId xmlns:a16="http://schemas.microsoft.com/office/drawing/2014/main" id="{686BC765-633E-4B75-896C-CD64FD573804}"/>
              </a:ext>
            </a:extLst>
          </p:cNvPr>
          <p:cNvSpPr>
            <a:spLocks noGrp="1"/>
          </p:cNvSpPr>
          <p:nvPr>
            <p:ph idx="1"/>
          </p:nvPr>
        </p:nvSpPr>
        <p:spPr>
          <a:xfrm>
            <a:off x="3594764" y="4610244"/>
            <a:ext cx="5043924" cy="1714500"/>
          </a:xfrm>
        </p:spPr>
        <p:txBody>
          <a:bodyPr anchor="ctr">
            <a:normAutofit/>
          </a:bodyPr>
          <a:lstStyle/>
          <a:p>
            <a:endParaRPr lang="en-US" sz="1500"/>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58462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texte, intérieur, personne, plafond&#10;&#10;Description générée automatiquement">
            <a:extLst>
              <a:ext uri="{FF2B5EF4-FFF2-40B4-BE49-F238E27FC236}">
                <a16:creationId xmlns:a16="http://schemas.microsoft.com/office/drawing/2014/main" id="{BF8646CF-4B61-6C4C-99A0-D01BC00BC6AD}"/>
              </a:ext>
            </a:extLst>
          </p:cNvPr>
          <p:cNvPicPr>
            <a:picLocks noGrp="1" noChangeAspect="1"/>
          </p:cNvPicPr>
          <p:nvPr>
            <p:ph idx="1"/>
          </p:nvPr>
        </p:nvPicPr>
        <p:blipFill rotWithShape="1">
          <a:blip r:embed="rId2"/>
          <a:srcRect/>
          <a:stretch/>
        </p:blipFill>
        <p:spPr>
          <a:xfrm>
            <a:off x="-2285" y="10"/>
            <a:ext cx="9143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91054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personne, intérieur, mur, gens&#10;&#10;Description générée automatiquement">
            <a:extLst>
              <a:ext uri="{FF2B5EF4-FFF2-40B4-BE49-F238E27FC236}">
                <a16:creationId xmlns:a16="http://schemas.microsoft.com/office/drawing/2014/main" id="{B19F6CD6-2C74-3F40-B446-88DDEE09D1B0}"/>
              </a:ext>
            </a:extLst>
          </p:cNvPr>
          <p:cNvPicPr>
            <a:picLocks noGrp="1" noChangeAspect="1"/>
          </p:cNvPicPr>
          <p:nvPr>
            <p:ph idx="1"/>
          </p:nvPr>
        </p:nvPicPr>
        <p:blipFill rotWithShape="1">
          <a:blip r:embed="rId2"/>
          <a:srcRect l="17667" r="-1" b="-1"/>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5445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personne, intérieur, jeune&#10;&#10;Description générée automatiquement">
            <a:extLst>
              <a:ext uri="{FF2B5EF4-FFF2-40B4-BE49-F238E27FC236}">
                <a16:creationId xmlns:a16="http://schemas.microsoft.com/office/drawing/2014/main" id="{5E6254FF-FCCF-444E-A6F8-01E9BA9427C9}"/>
              </a:ext>
            </a:extLst>
          </p:cNvPr>
          <p:cNvPicPr>
            <a:picLocks noGrp="1" noChangeAspect="1"/>
          </p:cNvPicPr>
          <p:nvPr>
            <p:ph idx="1"/>
          </p:nvPr>
        </p:nvPicPr>
        <p:blipFill rotWithShape="1">
          <a:blip r:embed="rId2"/>
          <a:srcRect l="24875" r="125"/>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2439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ableau blanc&#10;&#10;Description générée automatiquement">
            <a:extLst>
              <a:ext uri="{FF2B5EF4-FFF2-40B4-BE49-F238E27FC236}">
                <a16:creationId xmlns:a16="http://schemas.microsoft.com/office/drawing/2014/main" id="{FAA37D38-CB04-6F4B-86A3-38AD6C4AF5FA}"/>
              </a:ext>
            </a:extLst>
          </p:cNvPr>
          <p:cNvPicPr>
            <a:picLocks noGrp="1" noChangeAspect="1"/>
          </p:cNvPicPr>
          <p:nvPr>
            <p:ph idx="1"/>
          </p:nvPr>
        </p:nvPicPr>
        <p:blipFill rotWithShape="1">
          <a:blip r:embed="rId2"/>
          <a:srcRect l="8000" r="1" b="1"/>
          <a:stretch/>
        </p:blipFill>
        <p:spPr>
          <a:xfrm>
            <a:off x="-2285" y="10"/>
            <a:ext cx="9143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32503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personne, intérieur&#10;&#10;Description générée automatiquement">
            <a:extLst>
              <a:ext uri="{FF2B5EF4-FFF2-40B4-BE49-F238E27FC236}">
                <a16:creationId xmlns:a16="http://schemas.microsoft.com/office/drawing/2014/main" id="{E5885778-AA82-CC41-BBBC-0AB185A61EC1}"/>
              </a:ext>
            </a:extLst>
          </p:cNvPr>
          <p:cNvPicPr>
            <a:picLocks noGrp="1" noChangeAspect="1"/>
          </p:cNvPicPr>
          <p:nvPr>
            <p:ph idx="1"/>
          </p:nvPr>
        </p:nvPicPr>
        <p:blipFill rotWithShape="1">
          <a:blip r:embed="rId2"/>
          <a:srcRect t="20062" b="4938"/>
          <a:stretch/>
        </p:blipFill>
        <p:spPr>
          <a:xfrm>
            <a:off x="20" y="-22"/>
            <a:ext cx="9143977" cy="6858022"/>
          </a:xfrm>
          <a:prstGeom prst="rect">
            <a:avLst/>
          </a:prstGeom>
        </p:spPr>
      </p:pic>
      <p:sp>
        <p:nvSpPr>
          <p:cNvPr id="40" name="Rectangle 3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8" name="Rectangle 3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5408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décoré&#10;&#10;Description générée automatiquement">
            <a:extLst>
              <a:ext uri="{FF2B5EF4-FFF2-40B4-BE49-F238E27FC236}">
                <a16:creationId xmlns:a16="http://schemas.microsoft.com/office/drawing/2014/main" id="{A5B60CB2-0C4B-CE41-8BFF-74EE1640929C}"/>
              </a:ext>
            </a:extLst>
          </p:cNvPr>
          <p:cNvPicPr>
            <a:picLocks noGrp="1" noChangeAspect="1"/>
          </p:cNvPicPr>
          <p:nvPr>
            <p:ph idx="1"/>
          </p:nvPr>
        </p:nvPicPr>
        <p:blipFill rotWithShape="1">
          <a:blip r:embed="rId2"/>
          <a:srcRect l="17001" r="-1" b="-1"/>
          <a:stretch/>
        </p:blipFill>
        <p:spPr>
          <a:xfrm>
            <a:off x="20" y="-22"/>
            <a:ext cx="9143977" cy="6858022"/>
          </a:xfrm>
          <a:prstGeom prst="rect">
            <a:avLst/>
          </a:prstGeom>
        </p:spPr>
      </p:pic>
      <p:sp>
        <p:nvSpPr>
          <p:cNvPr id="39" name="Rectangle 3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8" name="Rectangle 3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6720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98635" y="560881"/>
            <a:ext cx="7346729" cy="1114380"/>
          </a:xfrm>
        </p:spPr>
        <p:txBody>
          <a:bodyPr vert="horz" lIns="91440" tIns="45720" rIns="91440" bIns="45720" rtlCol="0" anchor="b">
            <a:normAutofit/>
          </a:bodyPr>
          <a:lstStyle/>
          <a:p>
            <a:pPr algn="ctr"/>
            <a:r>
              <a:rPr lang="fr-FR" sz="4800" b="1" dirty="0"/>
              <a:t>Discipline 5</a:t>
            </a:r>
            <a:endParaRPr lang="en-US" sz="4500" dirty="0"/>
          </a:p>
        </p:txBody>
      </p:sp>
      <p:pic>
        <p:nvPicPr>
          <p:cNvPr id="8" name="Espace réservé du contenu 7" descr="Une image contenant extérieur, voiture, route, rue&#10;&#10;Description générée automatiquement">
            <a:extLst>
              <a:ext uri="{FF2B5EF4-FFF2-40B4-BE49-F238E27FC236}">
                <a16:creationId xmlns:a16="http://schemas.microsoft.com/office/drawing/2014/main" id="{8E0E2E57-A2A4-DA4A-88EE-890F2679C81D}"/>
              </a:ext>
            </a:extLst>
          </p:cNvPr>
          <p:cNvPicPr>
            <a:picLocks noGrp="1" noChangeAspect="1"/>
          </p:cNvPicPr>
          <p:nvPr>
            <p:ph idx="1"/>
          </p:nvPr>
        </p:nvPicPr>
        <p:blipFill>
          <a:blip r:embed="rId2"/>
          <a:stretch>
            <a:fillRect/>
          </a:stretch>
        </p:blipFill>
        <p:spPr>
          <a:xfrm>
            <a:off x="823876" y="1825625"/>
            <a:ext cx="7496248" cy="4351338"/>
          </a:xfrm>
        </p:spPr>
      </p:pic>
    </p:spTree>
    <p:extLst>
      <p:ext uri="{BB962C8B-B14F-4D97-AF65-F5344CB8AC3E}">
        <p14:creationId xmlns:p14="http://schemas.microsoft.com/office/powerpoint/2010/main" val="174738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10;&#10;Description générée automatiquement">
            <a:extLst>
              <a:ext uri="{FF2B5EF4-FFF2-40B4-BE49-F238E27FC236}">
                <a16:creationId xmlns:a16="http://schemas.microsoft.com/office/drawing/2014/main" id="{7EC932C1-585B-914D-ADA8-8AF506ADDD05}"/>
              </a:ext>
            </a:extLst>
          </p:cNvPr>
          <p:cNvPicPr>
            <a:picLocks noGrp="1" noChangeAspect="1"/>
          </p:cNvPicPr>
          <p:nvPr>
            <p:ph idx="1"/>
          </p:nvPr>
        </p:nvPicPr>
        <p:blipFill rotWithShape="1">
          <a:blip r:embed="rId2"/>
          <a:srcRect l="4990" r="14343" b="1"/>
          <a:stretch/>
        </p:blipFill>
        <p:spPr>
          <a:xfrm>
            <a:off x="-2285" y="10"/>
            <a:ext cx="9143999" cy="6857990"/>
          </a:xfrm>
          <a:prstGeom prst="rect">
            <a:avLst/>
          </a:prstGeom>
        </p:spPr>
      </p:pic>
      <p:sp>
        <p:nvSpPr>
          <p:cNvPr id="41"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9632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herbe, personne, extérieur, debout&#10;&#10;Description générée automatiquement">
            <a:extLst>
              <a:ext uri="{FF2B5EF4-FFF2-40B4-BE49-F238E27FC236}">
                <a16:creationId xmlns:a16="http://schemas.microsoft.com/office/drawing/2014/main" id="{98D06EF3-236B-3749-B061-344030865B9E}"/>
              </a:ext>
            </a:extLst>
          </p:cNvPr>
          <p:cNvPicPr>
            <a:picLocks noGrp="1" noChangeAspect="1"/>
          </p:cNvPicPr>
          <p:nvPr>
            <p:ph idx="1"/>
          </p:nvPr>
        </p:nvPicPr>
        <p:blipFill rotWithShape="1">
          <a:blip r:embed="rId2"/>
          <a:srcRect l="6112" r="6221"/>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6367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texte, herbe, personne, extérieur&#10;&#10;Description générée automatiquement">
            <a:extLst>
              <a:ext uri="{FF2B5EF4-FFF2-40B4-BE49-F238E27FC236}">
                <a16:creationId xmlns:a16="http://schemas.microsoft.com/office/drawing/2014/main" id="{BA68BFDA-61C5-4043-8824-4F74FD30988A}"/>
              </a:ext>
            </a:extLst>
          </p:cNvPr>
          <p:cNvPicPr>
            <a:picLocks noGrp="1" noChangeAspect="1"/>
          </p:cNvPicPr>
          <p:nvPr>
            <p:ph idx="1"/>
          </p:nvPr>
        </p:nvPicPr>
        <p:blipFill>
          <a:blip r:embed="rId2"/>
          <a:stretch>
            <a:fillRect/>
          </a:stretch>
        </p:blipFill>
        <p:spPr>
          <a:xfrm>
            <a:off x="628650" y="2149768"/>
            <a:ext cx="7886700" cy="3703052"/>
          </a:xfrm>
        </p:spPr>
      </p:pic>
    </p:spTree>
    <p:extLst>
      <p:ext uri="{BB962C8B-B14F-4D97-AF65-F5344CB8AC3E}">
        <p14:creationId xmlns:p14="http://schemas.microsoft.com/office/powerpoint/2010/main" val="238563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intérieur, personne, portable&#10;&#10;Description générée automatiquement">
            <a:extLst>
              <a:ext uri="{FF2B5EF4-FFF2-40B4-BE49-F238E27FC236}">
                <a16:creationId xmlns:a16="http://schemas.microsoft.com/office/drawing/2014/main" id="{9A45F156-D70F-0543-A3D5-7451F315A485}"/>
              </a:ext>
            </a:extLst>
          </p:cNvPr>
          <p:cNvPicPr>
            <a:picLocks noGrp="1" noChangeAspect="1"/>
          </p:cNvPicPr>
          <p:nvPr>
            <p:ph idx="1"/>
          </p:nvPr>
        </p:nvPicPr>
        <p:blipFill rotWithShape="1">
          <a:blip r:embed="rId2"/>
          <a:srcRect l="10334" r="2" b="2"/>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75440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herbe, extérieur, arbre, chemin&#10;&#10;Description générée automatiquement">
            <a:extLst>
              <a:ext uri="{FF2B5EF4-FFF2-40B4-BE49-F238E27FC236}">
                <a16:creationId xmlns:a16="http://schemas.microsoft.com/office/drawing/2014/main" id="{343E3CAA-E97D-F146-B49A-BFD9E99ECA1F}"/>
              </a:ext>
            </a:extLst>
          </p:cNvPr>
          <p:cNvPicPr>
            <a:picLocks noGrp="1" noChangeAspect="1"/>
          </p:cNvPicPr>
          <p:nvPr>
            <p:ph idx="1"/>
          </p:nvPr>
        </p:nvPicPr>
        <p:blipFill rotWithShape="1">
          <a:blip r:embed="rId2"/>
          <a:srcRect l="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80290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herbe, extérieur, maison, tente&#10;&#10;Description générée automatiquement">
            <a:extLst>
              <a:ext uri="{FF2B5EF4-FFF2-40B4-BE49-F238E27FC236}">
                <a16:creationId xmlns:a16="http://schemas.microsoft.com/office/drawing/2014/main" id="{92068758-CB01-164C-AD47-EA7744D99D7D}"/>
              </a:ext>
            </a:extLst>
          </p:cNvPr>
          <p:cNvPicPr>
            <a:picLocks noGrp="1" noChangeAspect="1"/>
          </p:cNvPicPr>
          <p:nvPr>
            <p:ph idx="1"/>
          </p:nvPr>
        </p:nvPicPr>
        <p:blipFill rotWithShape="1">
          <a:blip r:embed="rId2"/>
          <a:srcRect l="1"/>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6590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extérieur, debout, plante&#10;&#10;Description générée automatiquement">
            <a:extLst>
              <a:ext uri="{FF2B5EF4-FFF2-40B4-BE49-F238E27FC236}">
                <a16:creationId xmlns:a16="http://schemas.microsoft.com/office/drawing/2014/main" id="{9FA7F645-C035-3946-9449-0A4140CE73F5}"/>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13780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arbre, extérieur, ciel, herbe&#10;&#10;Description générée automatiquement">
            <a:extLst>
              <a:ext uri="{FF2B5EF4-FFF2-40B4-BE49-F238E27FC236}">
                <a16:creationId xmlns:a16="http://schemas.microsoft.com/office/drawing/2014/main" id="{1C4C6280-233C-844D-B4CC-C9F244CA965F}"/>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9603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10;&#10;Description générée automatiquement">
            <a:extLst>
              <a:ext uri="{FF2B5EF4-FFF2-40B4-BE49-F238E27FC236}">
                <a16:creationId xmlns:a16="http://schemas.microsoft.com/office/drawing/2014/main" id="{FC0A6AF1-207C-A746-A13F-E02236F54202}"/>
              </a:ext>
            </a:extLst>
          </p:cNvPr>
          <p:cNvPicPr>
            <a:picLocks noGrp="1" noChangeAspect="1"/>
          </p:cNvPicPr>
          <p:nvPr>
            <p:ph idx="1"/>
          </p:nvPr>
        </p:nvPicPr>
        <p:blipFill rotWithShape="1">
          <a:blip r:embed="rId2"/>
          <a:srcRect/>
          <a:stretch/>
        </p:blipFill>
        <p:spPr>
          <a:xfrm>
            <a:off x="20" y="-22"/>
            <a:ext cx="9143977" cy="6858022"/>
          </a:xfrm>
          <a:prstGeom prst="rect">
            <a:avLst/>
          </a:prstGeom>
        </p:spPr>
      </p:pic>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482599" y="643467"/>
            <a:ext cx="4089397" cy="3569242"/>
          </a:xfrm>
        </p:spPr>
        <p:txBody>
          <a:bodyPr vert="horz" lIns="91440" tIns="45720" rIns="91440" bIns="45720" rtlCol="0" anchor="t">
            <a:normAutofit/>
          </a:bodyPr>
          <a:lstStyle/>
          <a:p>
            <a:br>
              <a:rPr lang="en-US" sz="4500" b="1">
                <a:solidFill>
                  <a:srgbClr val="FFFFFF"/>
                </a:solidFill>
              </a:rPr>
            </a:br>
            <a:endParaRPr lang="en-US" sz="4500" b="1">
              <a:solidFill>
                <a:srgbClr val="FFFFFF"/>
              </a:solidFill>
            </a:endParaRPr>
          </a:p>
        </p:txBody>
      </p:sp>
      <p:sp>
        <p:nvSpPr>
          <p:cNvPr id="31" name="Rectangle 3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8961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553A6-74A1-C94C-AF9F-15FF4CEA348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4500" b="1">
                <a:solidFill>
                  <a:srgbClr val="FFFFFF"/>
                </a:solidFill>
              </a:rPr>
            </a:br>
            <a:endParaRPr lang="en-US" sz="4500" b="1">
              <a:solidFill>
                <a:srgbClr val="FFFFFF"/>
              </a:solidFill>
            </a:endParaRPr>
          </a:p>
        </p:txBody>
      </p:sp>
      <p:sp>
        <p:nvSpPr>
          <p:cNvPr id="8" name="Espace réservé du contenu 3">
            <a:extLst>
              <a:ext uri="{FF2B5EF4-FFF2-40B4-BE49-F238E27FC236}">
                <a16:creationId xmlns:a16="http://schemas.microsoft.com/office/drawing/2014/main" id="{D89A2D70-637A-574E-97B8-E23253E4F555}"/>
              </a:ext>
            </a:extLst>
          </p:cNvPr>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Espace réservé du contenu 4" descr="Une image contenant ciel, extérieur, route&#10;&#10;Description générée automatiquement">
            <a:extLst>
              <a:ext uri="{FF2B5EF4-FFF2-40B4-BE49-F238E27FC236}">
                <a16:creationId xmlns:a16="http://schemas.microsoft.com/office/drawing/2014/main" id="{6343A948-40CB-CE44-BE61-34A7C6447333}"/>
              </a:ext>
            </a:extLst>
          </p:cNvPr>
          <p:cNvPicPr>
            <a:picLocks noGrp="1" noChangeAspect="1"/>
          </p:cNvPicPr>
          <p:nvPr>
            <p:ph idx="1"/>
          </p:nvPr>
        </p:nvPicPr>
        <p:blipFill>
          <a:blip r:embed="rId2"/>
          <a:stretch>
            <a:fillRect/>
          </a:stretch>
        </p:blipFill>
        <p:spPr>
          <a:xfrm>
            <a:off x="709509" y="1825625"/>
            <a:ext cx="7724982" cy="4351338"/>
          </a:xfrm>
        </p:spPr>
      </p:pic>
    </p:spTree>
    <p:extLst>
      <p:ext uri="{BB962C8B-B14F-4D97-AF65-F5344CB8AC3E}">
        <p14:creationId xmlns:p14="http://schemas.microsoft.com/office/powerpoint/2010/main" val="350171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3088</TotalTime>
  <Words>3650</Words>
  <Application>Microsoft Macintosh PowerPoint</Application>
  <PresentationFormat>Affichage à l'écran (4:3)</PresentationFormat>
  <Paragraphs>384</Paragraphs>
  <Slides>138</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138</vt:i4>
      </vt:variant>
    </vt:vector>
  </HeadingPairs>
  <TitlesOfParts>
    <vt:vector size="144" baseType="lpstr">
      <vt:lpstr>Arial</vt:lpstr>
      <vt:lpstr>Calibri</vt:lpstr>
      <vt:lpstr>Calibri Light</vt:lpstr>
      <vt:lpstr>Courier New</vt:lpstr>
      <vt:lpstr>Tw Cen MT</vt:lpstr>
      <vt:lpstr>Thème Office</vt:lpstr>
      <vt:lpstr>Soutien logistique des Services Fédéraux du Gouverneur du Brabant wallon dans le cadre de la crise covid-19  Marc Lerchs – SPF Intérieur Services fédéraux du Gouverneur du Brabant wallon </vt:lpstr>
      <vt:lpstr>Le Brabant wallon </vt:lpstr>
      <vt:lpstr>Missions du gouverneur en situation d’urgence (crise)</vt:lpstr>
      <vt:lpstr>Les 5 disciplines</vt:lpstr>
      <vt:lpstr>Discipline 1</vt:lpstr>
      <vt:lpstr>  Discipline 2 </vt:lpstr>
      <vt:lpstr>Discipline 3</vt:lpstr>
      <vt:lpstr>Discipline 4</vt:lpstr>
      <vt:lpstr>Discipline 5</vt:lpstr>
      <vt:lpstr>Présentation PowerPoint</vt:lpstr>
      <vt:lpstr>Présentation PowerPoint</vt:lpstr>
      <vt:lpstr>Présentation PowerPoint</vt:lpstr>
      <vt:lpstr>Présentation PowerPoint</vt:lpstr>
      <vt:lpstr>Présentation PowerPoint</vt:lpstr>
      <vt:lpstr>Présentation PowerPoint</vt:lpstr>
      <vt:lpstr>Cà, c’était avant… !  Survenance de la crise Covid : s’adapter ! </vt:lpstr>
      <vt:lpstr>Crise Covid – Discipline 2 étendue</vt:lpstr>
      <vt:lpstr>Crise Covid – Discipline 4 étendue</vt:lpstr>
      <vt:lpstr>Si vis pacem, para bellum…</vt:lpstr>
      <vt:lpstr>  VISOV - 2016 </vt:lpstr>
      <vt:lpstr>  VISOV - 2016 </vt:lpstr>
      <vt:lpstr>  Telecom4Life - 2017 </vt:lpstr>
      <vt:lpstr>  Telecom4Life - 2017 </vt:lpstr>
      <vt:lpstr>  MeteoBelgique - 2018 </vt:lpstr>
      <vt:lpstr>  Radioamateurs UBA (2015-2019)</vt:lpstr>
      <vt:lpstr>Radioamateurs UBA (2015-2019)</vt:lpstr>
      <vt:lpstr>  Radioamateurs UBA (2015-2019) </vt:lpstr>
      <vt:lpstr>Radioamateurs UBA (2015-2019)</vt:lpstr>
      <vt:lpstr>  Radioamateurs UBA (2015-2019) </vt:lpstr>
      <vt:lpstr>  Radioamateurs UBA - 2019 </vt:lpstr>
      <vt:lpstr>Mais encore : </vt:lpstr>
      <vt:lpstr>   </vt:lpstr>
      <vt:lpstr>DIAPORAMA (I-photo)</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Conclusion</vt:lpstr>
      <vt:lpstr>Merci pour votre attention</vt:lpstr>
      <vt:lpstr>   </vt:lpstr>
      <vt:lpstr>Chantiers : Monitoring 24/7 </vt:lpstr>
      <vt:lpstr>Chantiers : Monitoring 24/7 (suite) </vt:lpstr>
      <vt:lpstr>Chantier EPI </vt:lpstr>
      <vt:lpstr>Chantier EPI (suite)</vt:lpstr>
      <vt:lpstr>Chantier O2  </vt:lpstr>
      <vt:lpstr>Chantier Testing </vt:lpstr>
      <vt:lpstr>Chantier CIS (Centres Intermédiaires de Soins) </vt:lpstr>
      <vt:lpstr>Chantier des Maison de repos (MR / MRS) et des institutions pour handicapés</vt:lpstr>
      <vt:lpstr>Chantier des Maison de repos (MR / MRS) et des institutions pour handicapés (suite)</vt:lpstr>
      <vt:lpstr>Chantier des funérailles</vt:lpstr>
      <vt:lpstr>Chantier accueil de publics fragilisés + coordination des solidarités </vt:lpstr>
      <vt:lpstr>Chantier Police administrative</vt:lpstr>
      <vt:lpstr>Chantier de la communication </vt:lpstr>
      <vt:lpstr>Préparation de la 2e vague </vt:lpstr>
      <vt:lpstr>2e vague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Vandeput</dc:creator>
  <cp:lastModifiedBy>Lerchs Marc</cp:lastModifiedBy>
  <cp:revision>188</cp:revision>
  <dcterms:created xsi:type="dcterms:W3CDTF">2021-01-18T14:32:05Z</dcterms:created>
  <dcterms:modified xsi:type="dcterms:W3CDTF">2021-06-17T17:32:46Z</dcterms:modified>
</cp:coreProperties>
</file>